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66" r:id="rId1"/>
  </p:sldMasterIdLst>
  <p:notesMasterIdLst>
    <p:notesMasterId r:id="rId15"/>
  </p:notesMasterIdLst>
  <p:sldIdLst>
    <p:sldId id="256" r:id="rId2"/>
    <p:sldId id="257" r:id="rId3"/>
    <p:sldId id="258" r:id="rId4"/>
    <p:sldId id="259" r:id="rId5"/>
    <p:sldId id="270" r:id="rId6"/>
    <p:sldId id="267" r:id="rId7"/>
    <p:sldId id="266" r:id="rId8"/>
    <p:sldId id="268" r:id="rId9"/>
    <p:sldId id="265" r:id="rId10"/>
    <p:sldId id="263" r:id="rId11"/>
    <p:sldId id="269" r:id="rId12"/>
    <p:sldId id="262" r:id="rId13"/>
    <p:sldId id="26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4EA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030" autoAdjust="0"/>
  </p:normalViewPr>
  <p:slideViewPr>
    <p:cSldViewPr snapToGrid="0">
      <p:cViewPr varScale="1">
        <p:scale>
          <a:sx n="55" d="100"/>
          <a:sy n="55" d="100"/>
        </p:scale>
        <p:origin x="1096" y="4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1055DE-B092-4336-9B07-F8B1486D8ED8}" type="datetimeFigureOut">
              <a:rPr lang="en-GB" smtClean="0"/>
              <a:t>29/02/2024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8C92A4-08F8-45A7-B490-EABAB5CAA94D}" type="slidenum">
              <a:rPr lang="en-GB" smtClean="0"/>
              <a:t>‹#›</a:t>
            </a:fld>
            <a:endParaRPr lang="en-GB"/>
          </a:p>
        </p:txBody>
      </p:sp>
    </p:spTree>
    <p:extLst>
      <p:ext uri="{BB962C8B-B14F-4D97-AF65-F5344CB8AC3E}">
        <p14:creationId xmlns:p14="http://schemas.microsoft.com/office/powerpoint/2010/main" val="26640600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F8C92A4-08F8-45A7-B490-EABAB5CAA94D}" type="slidenum">
              <a:rPr lang="en-GB" smtClean="0"/>
              <a:t>1</a:t>
            </a:fld>
            <a:endParaRPr lang="en-GB"/>
          </a:p>
        </p:txBody>
      </p:sp>
    </p:spTree>
    <p:extLst>
      <p:ext uri="{BB962C8B-B14F-4D97-AF65-F5344CB8AC3E}">
        <p14:creationId xmlns:p14="http://schemas.microsoft.com/office/powerpoint/2010/main" val="1645377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24C9951C-208E-41F4-8512-E69C8980C260}" type="datetimeFigureOut">
              <a:rPr lang="en-GB" smtClean="0"/>
              <a:t>29/02/2024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38478160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4C9951C-208E-41F4-8512-E69C8980C260}" type="datetimeFigureOut">
              <a:rPr lang="en-GB" smtClean="0"/>
              <a:t>29/02/2024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2307158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4C9951C-208E-41F4-8512-E69C8980C260}" type="datetimeFigureOut">
              <a:rPr lang="en-GB" smtClean="0"/>
              <a:t>29/02/2024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17837268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4C9951C-208E-41F4-8512-E69C8980C260}" type="datetimeFigureOut">
              <a:rPr lang="en-GB" smtClean="0"/>
              <a:t>29/02/2024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7FF532D-F4F7-4B8C-88AE-7CFB8C3AE80E}" type="slidenum">
              <a:rPr lang="en-GB" smtClean="0"/>
              <a:t>‹#›</a:t>
            </a:fld>
            <a:endParaRPr lang="en-GB"/>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862103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4C9951C-208E-41F4-8512-E69C8980C260}" type="datetimeFigureOut">
              <a:rPr lang="en-GB" smtClean="0"/>
              <a:t>29/02/2024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31667476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4C9951C-208E-41F4-8512-E69C8980C260}" type="datetimeFigureOut">
              <a:rPr lang="en-GB" smtClean="0"/>
              <a:t>29/02/2024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10632035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4C9951C-208E-41F4-8512-E69C8980C260}" type="datetimeFigureOut">
              <a:rPr lang="en-GB" smtClean="0"/>
              <a:t>29/02/2024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11656839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C9951C-208E-41F4-8512-E69C8980C260}" type="datetimeFigureOut">
              <a:rPr lang="en-GB" smtClean="0"/>
              <a:t>29/02/2024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13438110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C9951C-208E-41F4-8512-E69C8980C260}" type="datetimeFigureOut">
              <a:rPr lang="en-GB" smtClean="0"/>
              <a:t>29/02/2024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463070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C9951C-208E-41F4-8512-E69C8980C260}" type="datetimeFigureOut">
              <a:rPr lang="en-GB" smtClean="0"/>
              <a:t>29/02/2024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2566011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C9951C-208E-41F4-8512-E69C8980C260}" type="datetimeFigureOut">
              <a:rPr lang="en-GB" smtClean="0"/>
              <a:t>29/02/2024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4872714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C9951C-208E-41F4-8512-E69C8980C260}" type="datetimeFigureOut">
              <a:rPr lang="en-GB" smtClean="0"/>
              <a:t>29/02/2024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1293762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C9951C-208E-41F4-8512-E69C8980C260}" type="datetimeFigureOut">
              <a:rPr lang="en-GB" smtClean="0"/>
              <a:t>29/02/2024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849792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C9951C-208E-41F4-8512-E69C8980C260}" type="datetimeFigureOut">
              <a:rPr lang="en-GB" smtClean="0"/>
              <a:t>29/02/2024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616007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C9951C-208E-41F4-8512-E69C8980C260}" type="datetimeFigureOut">
              <a:rPr lang="en-GB" smtClean="0"/>
              <a:t>29/02/2024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371951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4C9951C-208E-41F4-8512-E69C8980C260}" type="datetimeFigureOut">
              <a:rPr lang="en-GB" smtClean="0"/>
              <a:t>29/02/2024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146744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4C9951C-208E-41F4-8512-E69C8980C260}" type="datetimeFigureOut">
              <a:rPr lang="en-GB" smtClean="0"/>
              <a:t>29/02/2024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7FF532D-F4F7-4B8C-88AE-7CFB8C3AE80E}" type="slidenum">
              <a:rPr lang="en-GB" smtClean="0"/>
              <a:t>‹#›</a:t>
            </a:fld>
            <a:endParaRPr lang="en-GB"/>
          </a:p>
        </p:txBody>
      </p:sp>
    </p:spTree>
    <p:extLst>
      <p:ext uri="{BB962C8B-B14F-4D97-AF65-F5344CB8AC3E}">
        <p14:creationId xmlns:p14="http://schemas.microsoft.com/office/powerpoint/2010/main" val="28847034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34EAD">
            <a:alpha val="82000"/>
          </a:srgb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24C9951C-208E-41F4-8512-E69C8980C260}" type="datetimeFigureOut">
              <a:rPr lang="en-GB" smtClean="0"/>
              <a:t>29/02/2024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7FF532D-F4F7-4B8C-88AE-7CFB8C3AE80E}" type="slidenum">
              <a:rPr lang="en-GB" smtClean="0"/>
              <a:t>‹#›</a:t>
            </a:fld>
            <a:endParaRPr lang="en-GB"/>
          </a:p>
        </p:txBody>
      </p:sp>
    </p:spTree>
    <p:extLst>
      <p:ext uri="{BB962C8B-B14F-4D97-AF65-F5344CB8AC3E}">
        <p14:creationId xmlns:p14="http://schemas.microsoft.com/office/powerpoint/2010/main" val="1871719036"/>
      </p:ext>
    </p:extLst>
  </p:cSld>
  <p:clrMap bg1="dk1" tx1="lt1" bg2="dk2" tx2="lt2" accent1="accent1" accent2="accent2" accent3="accent3" accent4="accent4" accent5="accent5" accent6="accent6" hlink="hlink" folHlink="folHlink"/>
  <p:sldLayoutIdLst>
    <p:sldLayoutId id="2147484267" r:id="rId1"/>
    <p:sldLayoutId id="2147484268" r:id="rId2"/>
    <p:sldLayoutId id="2147484269" r:id="rId3"/>
    <p:sldLayoutId id="2147484270" r:id="rId4"/>
    <p:sldLayoutId id="2147484271" r:id="rId5"/>
    <p:sldLayoutId id="2147484272"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1" r:id="rId15"/>
    <p:sldLayoutId id="2147484282" r:id="rId16"/>
    <p:sldLayoutId id="2147484283"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hyperlink" Target="https://journals.plos.org/plosone/article?id=10.1371/journal.pone.0090081" TargetMode="External"/><Relationship Id="rId2" Type="http://schemas.openxmlformats.org/officeDocument/2006/relationships/hyperlink" Target="https://education.rstudio.com/blog/2020/07/palmerpenguins-cran/" TargetMode="External"/><Relationship Id="rId1" Type="http://schemas.openxmlformats.org/officeDocument/2006/relationships/slideLayout" Target="../slideLayouts/slideLayout7.xml"/><Relationship Id="rId5" Type="http://schemas.openxmlformats.org/officeDocument/2006/relationships/hyperlink" Target="https://docs.google.com/presentation/d/1DFJLXYRJ2kWw6AFkJu7MclFPr8zkqD-PHh5bs4xcr3Y/edit?pli=1#slide=id.g8caec87945_0_2" TargetMode="External"/><Relationship Id="rId4" Type="http://schemas.openxmlformats.org/officeDocument/2006/relationships/hyperlink" Target="https://towardsdatascience.com/data-analysis-in-python-getting-started-with-pandas-8cbcc1500c83"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6" descr="A large number of adult Adélie penguins and chicks on a rocky island (Torgersen Island) in Palmer Archipelago, Antarctica. In the background is an icy landscape with some distant peaks.">
            <a:extLst>
              <a:ext uri="{FF2B5EF4-FFF2-40B4-BE49-F238E27FC236}">
                <a16:creationId xmlns:a16="http://schemas.microsoft.com/office/drawing/2014/main" id="{7FEA8E0F-3A72-3FF9-453A-86FF04226A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534" y="-1023879"/>
            <a:ext cx="12921497" cy="833022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EDC12D9-5B27-CA30-EE1A-C1E44501148D}"/>
              </a:ext>
            </a:extLst>
          </p:cNvPr>
          <p:cNvSpPr>
            <a:spLocks noGrp="1"/>
          </p:cNvSpPr>
          <p:nvPr>
            <p:ph type="ctrTitle"/>
          </p:nvPr>
        </p:nvSpPr>
        <p:spPr>
          <a:xfrm>
            <a:off x="1552116" y="247063"/>
            <a:ext cx="8791575" cy="1165905"/>
          </a:xfrm>
          <a:noFill/>
        </p:spPr>
        <p:txBody>
          <a:bodyPr>
            <a:normAutofit/>
          </a:bodyPr>
          <a:lstStyle/>
          <a:p>
            <a:pPr algn="ctr"/>
            <a:r>
              <a:rPr lang="en-GB" sz="5400" dirty="0">
                <a:solidFill>
                  <a:schemeClr val="bg1"/>
                </a:solidFill>
              </a:rPr>
              <a:t>PENGUIN SIZES DATASET</a:t>
            </a:r>
          </a:p>
        </p:txBody>
      </p:sp>
      <p:sp>
        <p:nvSpPr>
          <p:cNvPr id="3" name="Subtitle 2">
            <a:extLst>
              <a:ext uri="{FF2B5EF4-FFF2-40B4-BE49-F238E27FC236}">
                <a16:creationId xmlns:a16="http://schemas.microsoft.com/office/drawing/2014/main" id="{C460BBD4-1394-3AF3-24B1-554112B3DCD2}"/>
              </a:ext>
            </a:extLst>
          </p:cNvPr>
          <p:cNvSpPr>
            <a:spLocks noGrp="1"/>
          </p:cNvSpPr>
          <p:nvPr>
            <p:ph type="subTitle" idx="1"/>
          </p:nvPr>
        </p:nvSpPr>
        <p:spPr>
          <a:xfrm>
            <a:off x="1700212" y="815080"/>
            <a:ext cx="8791575" cy="545419"/>
          </a:xfrm>
        </p:spPr>
        <p:txBody>
          <a:bodyPr>
            <a:normAutofit/>
          </a:bodyPr>
          <a:lstStyle/>
          <a:p>
            <a:pPr algn="ctr"/>
            <a:r>
              <a:rPr lang="en-GB" sz="2400" dirty="0">
                <a:solidFill>
                  <a:schemeClr val="bg1"/>
                </a:solidFill>
              </a:rPr>
              <a:t>An analysis of penguin species and locations </a:t>
            </a:r>
          </a:p>
        </p:txBody>
      </p:sp>
      <p:sp>
        <p:nvSpPr>
          <p:cNvPr id="7" name="TextBox 6">
            <a:extLst>
              <a:ext uri="{FF2B5EF4-FFF2-40B4-BE49-F238E27FC236}">
                <a16:creationId xmlns:a16="http://schemas.microsoft.com/office/drawing/2014/main" id="{72530873-AF11-D445-3F81-24A496C086E3}"/>
              </a:ext>
            </a:extLst>
          </p:cNvPr>
          <p:cNvSpPr txBox="1"/>
          <p:nvPr/>
        </p:nvSpPr>
        <p:spPr>
          <a:xfrm>
            <a:off x="2558005" y="2639557"/>
            <a:ext cx="6574420" cy="369332"/>
          </a:xfrm>
          <a:prstGeom prst="rect">
            <a:avLst/>
          </a:prstGeom>
          <a:noFill/>
        </p:spPr>
        <p:txBody>
          <a:bodyPr wrap="square">
            <a:spAutoFit/>
          </a:bodyPr>
          <a:lstStyle/>
          <a:p>
            <a:r>
              <a:rPr lang="en-GB" sz="1800" b="0" i="0" u="none" strike="noStrike" dirty="0" err="1">
                <a:solidFill>
                  <a:srgbClr val="000000"/>
                </a:solidFill>
                <a:effectLst/>
                <a:latin typeface="Muli"/>
              </a:rPr>
              <a:t>Adélie</a:t>
            </a:r>
            <a:r>
              <a:rPr lang="en-GB" sz="1800" b="0" i="0" u="none" strike="noStrike" dirty="0">
                <a:solidFill>
                  <a:srgbClr val="000000"/>
                </a:solidFill>
                <a:effectLst/>
                <a:latin typeface="Muli"/>
              </a:rPr>
              <a:t> penguins raising chicks at Torgersen Island. </a:t>
            </a:r>
            <a:endParaRPr lang="en-GB" dirty="0"/>
          </a:p>
        </p:txBody>
      </p:sp>
      <p:sp>
        <p:nvSpPr>
          <p:cNvPr id="5" name="TextBox 4">
            <a:extLst>
              <a:ext uri="{FF2B5EF4-FFF2-40B4-BE49-F238E27FC236}">
                <a16:creationId xmlns:a16="http://schemas.microsoft.com/office/drawing/2014/main" id="{C05F64FC-EA61-4A61-5ACF-23E77377FD8A}"/>
              </a:ext>
            </a:extLst>
          </p:cNvPr>
          <p:cNvSpPr txBox="1"/>
          <p:nvPr/>
        </p:nvSpPr>
        <p:spPr>
          <a:xfrm>
            <a:off x="7388506" y="6534834"/>
            <a:ext cx="4803494" cy="646331"/>
          </a:xfrm>
          <a:prstGeom prst="rect">
            <a:avLst/>
          </a:prstGeom>
          <a:noFill/>
        </p:spPr>
        <p:txBody>
          <a:bodyPr wrap="square" rtlCol="0">
            <a:spAutoFit/>
          </a:bodyPr>
          <a:lstStyle/>
          <a:p>
            <a:r>
              <a:rPr lang="en-GB" sz="1800" b="0" i="0" u="none" strike="noStrike" dirty="0" err="1">
                <a:effectLst/>
                <a:latin typeface="Muli"/>
              </a:rPr>
              <a:t>Adélie</a:t>
            </a:r>
            <a:r>
              <a:rPr lang="en-GB" sz="1800" b="0" i="0" u="none" strike="noStrike" dirty="0">
                <a:effectLst/>
                <a:latin typeface="Muli"/>
              </a:rPr>
              <a:t> penguins raising chicks at Torgersen Island</a:t>
            </a:r>
            <a:endParaRPr lang="en-GB" dirty="0"/>
          </a:p>
          <a:p>
            <a:endParaRPr lang="en-GB" dirty="0"/>
          </a:p>
        </p:txBody>
      </p:sp>
    </p:spTree>
    <p:extLst>
      <p:ext uri="{BB962C8B-B14F-4D97-AF65-F5344CB8AC3E}">
        <p14:creationId xmlns:p14="http://schemas.microsoft.com/office/powerpoint/2010/main" val="277759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0FFCE9B-F470-5110-CF85-BBCAF32A0F2B}"/>
              </a:ext>
            </a:extLst>
          </p:cNvPr>
          <p:cNvPicPr>
            <a:picLocks noChangeAspect="1"/>
          </p:cNvPicPr>
          <p:nvPr/>
        </p:nvPicPr>
        <p:blipFill>
          <a:blip r:embed="rId2"/>
          <a:stretch>
            <a:fillRect/>
          </a:stretch>
        </p:blipFill>
        <p:spPr>
          <a:xfrm>
            <a:off x="633371" y="1243109"/>
            <a:ext cx="2456255" cy="2009375"/>
          </a:xfrm>
          <a:prstGeom prst="rect">
            <a:avLst/>
          </a:prstGeom>
        </p:spPr>
      </p:pic>
      <p:pic>
        <p:nvPicPr>
          <p:cNvPr id="4" name="Picture 3">
            <a:extLst>
              <a:ext uri="{FF2B5EF4-FFF2-40B4-BE49-F238E27FC236}">
                <a16:creationId xmlns:a16="http://schemas.microsoft.com/office/drawing/2014/main" id="{2C6A506A-33F4-F735-89ED-C9106AD47F83}"/>
              </a:ext>
            </a:extLst>
          </p:cNvPr>
          <p:cNvPicPr>
            <a:picLocks noChangeAspect="1"/>
          </p:cNvPicPr>
          <p:nvPr/>
        </p:nvPicPr>
        <p:blipFill>
          <a:blip r:embed="rId3"/>
          <a:stretch>
            <a:fillRect/>
          </a:stretch>
        </p:blipFill>
        <p:spPr>
          <a:xfrm>
            <a:off x="621797" y="3674960"/>
            <a:ext cx="2456254" cy="2477465"/>
          </a:xfrm>
          <a:prstGeom prst="rect">
            <a:avLst/>
          </a:prstGeom>
        </p:spPr>
      </p:pic>
      <p:sp>
        <p:nvSpPr>
          <p:cNvPr id="5" name="TextBox 4">
            <a:extLst>
              <a:ext uri="{FF2B5EF4-FFF2-40B4-BE49-F238E27FC236}">
                <a16:creationId xmlns:a16="http://schemas.microsoft.com/office/drawing/2014/main" id="{E0313730-5D30-F21D-29E4-0F25F3BF28CD}"/>
              </a:ext>
            </a:extLst>
          </p:cNvPr>
          <p:cNvSpPr txBox="1"/>
          <p:nvPr/>
        </p:nvSpPr>
        <p:spPr>
          <a:xfrm>
            <a:off x="4472650" y="474561"/>
            <a:ext cx="3246699" cy="461665"/>
          </a:xfrm>
          <a:prstGeom prst="rect">
            <a:avLst/>
          </a:prstGeom>
          <a:noFill/>
        </p:spPr>
        <p:txBody>
          <a:bodyPr wrap="square" rtlCol="0">
            <a:spAutoFit/>
          </a:bodyPr>
          <a:lstStyle/>
          <a:p>
            <a:r>
              <a:rPr lang="en-GB" sz="2400" dirty="0"/>
              <a:t>Comments and insights</a:t>
            </a:r>
          </a:p>
        </p:txBody>
      </p:sp>
      <p:sp>
        <p:nvSpPr>
          <p:cNvPr id="7" name="TextBox 6">
            <a:extLst>
              <a:ext uri="{FF2B5EF4-FFF2-40B4-BE49-F238E27FC236}">
                <a16:creationId xmlns:a16="http://schemas.microsoft.com/office/drawing/2014/main" id="{0165C5EC-4420-7016-B938-6B1FE255950F}"/>
              </a:ext>
            </a:extLst>
          </p:cNvPr>
          <p:cNvSpPr txBox="1"/>
          <p:nvPr/>
        </p:nvSpPr>
        <p:spPr>
          <a:xfrm>
            <a:off x="3502648" y="1320469"/>
            <a:ext cx="8067555" cy="4708981"/>
          </a:xfrm>
          <a:prstGeom prst="rect">
            <a:avLst/>
          </a:prstGeom>
          <a:noFill/>
        </p:spPr>
        <p:txBody>
          <a:bodyPr wrap="square" rtlCol="0">
            <a:spAutoFit/>
          </a:bodyPr>
          <a:lstStyle/>
          <a:p>
            <a:pPr marL="342900" indent="-342900">
              <a:buFont typeface="Arial" panose="020B0604020202020204" pitchFamily="34" charset="0"/>
              <a:buChar char="•"/>
            </a:pPr>
            <a:r>
              <a:rPr lang="en-GB" sz="2000" dirty="0"/>
              <a:t>There are 3 species of penguins and 3 islands.</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The Adelie’ reside on all 3, the Chinstraps on Dream Island and the Gentoo’s on Biscoe Island. This leaves </a:t>
            </a:r>
            <a:r>
              <a:rPr lang="en-GB" sz="2000" dirty="0" err="1"/>
              <a:t>Torgesen</a:t>
            </a:r>
            <a:r>
              <a:rPr lang="en-GB" sz="2000" dirty="0"/>
              <a:t> to only have </a:t>
            </a:r>
            <a:r>
              <a:rPr lang="en-GB" sz="2000" dirty="0" err="1"/>
              <a:t>Adeliés</a:t>
            </a:r>
            <a:r>
              <a:rPr lang="en-GB" sz="2000" dirty="0"/>
              <a:t>.</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There are a similar number of males and females in each group.</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The Gentoo’s are the larger of the species, with the Chinstraps and Adelie’s being of similar size.</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The Gentoo’s flippers have the longest length, then Chinstraps with the Adelie’s overlapping but generally shorter.</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The Chinstraps have long and deep culmens, the Gentoo’s  are long and narrow and the Adelie’s are shorter  and deeper.</a:t>
            </a:r>
          </a:p>
        </p:txBody>
      </p:sp>
    </p:spTree>
    <p:extLst>
      <p:ext uri="{BB962C8B-B14F-4D97-AF65-F5344CB8AC3E}">
        <p14:creationId xmlns:p14="http://schemas.microsoft.com/office/powerpoint/2010/main" val="11225318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D5F302-B151-229F-F0AA-C054E2D7BEC7}"/>
              </a:ext>
            </a:extLst>
          </p:cNvPr>
          <p:cNvSpPr txBox="1"/>
          <p:nvPr/>
        </p:nvSpPr>
        <p:spPr>
          <a:xfrm>
            <a:off x="6096000" y="2370064"/>
            <a:ext cx="5212467" cy="1754326"/>
          </a:xfrm>
          <a:prstGeom prst="rect">
            <a:avLst/>
          </a:prstGeom>
          <a:noFill/>
        </p:spPr>
        <p:txBody>
          <a:bodyPr wrap="square" rtlCol="0">
            <a:spAutoFit/>
          </a:bodyPr>
          <a:lstStyle/>
          <a:p>
            <a:pPr algn="ctr"/>
            <a:r>
              <a:rPr lang="en-GB" sz="3600" dirty="0"/>
              <a:t>Thank you for listening</a:t>
            </a:r>
          </a:p>
          <a:p>
            <a:pPr algn="ctr"/>
            <a:endParaRPr lang="en-GB" sz="3600" dirty="0"/>
          </a:p>
          <a:p>
            <a:pPr algn="ctr"/>
            <a:r>
              <a:rPr lang="en-GB" sz="3600" dirty="0"/>
              <a:t>Any Questions?</a:t>
            </a:r>
          </a:p>
        </p:txBody>
      </p:sp>
      <p:pic>
        <p:nvPicPr>
          <p:cNvPr id="7" name="Picture 4" descr="Adélie, gentoo and chinstrap penguins together on a rocky shoreline on an island in Palmer Archipelago, Antarctica, with ocean in the background. Photo by KB Gorman. ">
            <a:extLst>
              <a:ext uri="{FF2B5EF4-FFF2-40B4-BE49-F238E27FC236}">
                <a16:creationId xmlns:a16="http://schemas.microsoft.com/office/drawing/2014/main" id="{6DD73CCB-1617-D608-4BF5-123B92F754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2778" y="1648474"/>
            <a:ext cx="4229293" cy="319750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60640435-CE20-6933-1F84-9AA2C3634966}"/>
              </a:ext>
            </a:extLst>
          </p:cNvPr>
          <p:cNvSpPr txBox="1"/>
          <p:nvPr/>
        </p:nvSpPr>
        <p:spPr>
          <a:xfrm>
            <a:off x="1102778" y="5052350"/>
            <a:ext cx="3955359" cy="584775"/>
          </a:xfrm>
          <a:prstGeom prst="rect">
            <a:avLst/>
          </a:prstGeom>
          <a:noFill/>
        </p:spPr>
        <p:txBody>
          <a:bodyPr wrap="square">
            <a:spAutoFit/>
          </a:bodyPr>
          <a:lstStyle/>
          <a:p>
            <a:r>
              <a:rPr lang="en-GB" sz="1600" b="0" i="0" u="none" strike="noStrike" dirty="0" err="1">
                <a:effectLst/>
              </a:rPr>
              <a:t>Adélie</a:t>
            </a:r>
            <a:r>
              <a:rPr lang="en-GB" sz="1600" b="0" i="0" u="none" strike="noStrike" dirty="0">
                <a:effectLst/>
              </a:rPr>
              <a:t>, gentoo and chinstrap penguins! </a:t>
            </a:r>
          </a:p>
          <a:p>
            <a:r>
              <a:rPr lang="en-GB" sz="1600" b="0" i="0" u="none" strike="noStrike" dirty="0">
                <a:effectLst/>
              </a:rPr>
              <a:t>Photo: K. Gorman.</a:t>
            </a:r>
            <a:endParaRPr lang="en-GB" sz="1600" dirty="0"/>
          </a:p>
        </p:txBody>
      </p:sp>
    </p:spTree>
    <p:extLst>
      <p:ext uri="{BB962C8B-B14F-4D97-AF65-F5344CB8AC3E}">
        <p14:creationId xmlns:p14="http://schemas.microsoft.com/office/powerpoint/2010/main" val="2020129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n image of two researchers (including Dr. Kristen B. Gorman) amidst many penguins, with the ocean in the background. Both are wearing warm clothes, and holding field notebooks to take notes on the Palmer Archipelago penguins in Antarctica. Photo by S. Sternbach.">
            <a:extLst>
              <a:ext uri="{FF2B5EF4-FFF2-40B4-BE49-F238E27FC236}">
                <a16:creationId xmlns:a16="http://schemas.microsoft.com/office/drawing/2014/main" id="{626371C0-032D-79A5-9F79-CAF7AAD98C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44831" y="472669"/>
            <a:ext cx="4229294" cy="269397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A2F3B14-6631-79DC-6BA4-297414D1F4B0}"/>
              </a:ext>
            </a:extLst>
          </p:cNvPr>
          <p:cNvSpPr txBox="1"/>
          <p:nvPr/>
        </p:nvSpPr>
        <p:spPr>
          <a:xfrm>
            <a:off x="1186543" y="4379820"/>
            <a:ext cx="4909457" cy="1815882"/>
          </a:xfrm>
          <a:prstGeom prst="rect">
            <a:avLst/>
          </a:prstGeom>
          <a:noFill/>
        </p:spPr>
        <p:txBody>
          <a:bodyPr wrap="square">
            <a:spAutoFit/>
          </a:bodyPr>
          <a:lstStyle/>
          <a:p>
            <a:pPr rtl="0">
              <a:spcBef>
                <a:spcPts val="0"/>
              </a:spcBef>
              <a:spcAft>
                <a:spcPts val="0"/>
              </a:spcAft>
            </a:pPr>
            <a:r>
              <a:rPr lang="en-GB" sz="1600" dirty="0"/>
              <a:t>Top: </a:t>
            </a:r>
            <a:r>
              <a:rPr lang="en-GB" sz="1600" b="0" i="0" u="none" strike="noStrike" dirty="0">
                <a:effectLst/>
              </a:rPr>
              <a:t>Gentoo penguin colony at Biscoe Point. </a:t>
            </a:r>
          </a:p>
          <a:p>
            <a:pPr rtl="0">
              <a:spcBef>
                <a:spcPts val="0"/>
              </a:spcBef>
              <a:spcAft>
                <a:spcPts val="0"/>
              </a:spcAft>
            </a:pPr>
            <a:r>
              <a:rPr lang="en-GB" sz="1600" b="0" i="0" u="none" strike="noStrike" dirty="0">
                <a:effectLst/>
              </a:rPr>
              <a:t>Photo: K. Gorman.</a:t>
            </a:r>
            <a:endParaRPr lang="en-GB" sz="1600" i="0" u="none" strike="noStrike" dirty="0"/>
          </a:p>
          <a:p>
            <a:pPr rtl="0">
              <a:spcBef>
                <a:spcPts val="0"/>
              </a:spcBef>
              <a:spcAft>
                <a:spcPts val="0"/>
              </a:spcAft>
            </a:pPr>
            <a:endParaRPr lang="en-GB" sz="1600" dirty="0"/>
          </a:p>
          <a:p>
            <a:pPr rtl="0">
              <a:spcBef>
                <a:spcPts val="0"/>
              </a:spcBef>
              <a:spcAft>
                <a:spcPts val="0"/>
              </a:spcAft>
            </a:pPr>
            <a:r>
              <a:rPr lang="en-GB" sz="1600" b="0" i="0" u="none" strike="noStrike" dirty="0">
                <a:effectLst/>
              </a:rPr>
              <a:t>Top right: </a:t>
            </a:r>
            <a:r>
              <a:rPr lang="en-GB" sz="1600" b="0" i="0" u="none" strike="noStrike" dirty="0" err="1">
                <a:effectLst/>
              </a:rPr>
              <a:t>Dr.</a:t>
            </a:r>
            <a:r>
              <a:rPr lang="en-GB" sz="1600" b="0" i="0" u="none" strike="noStrike" dirty="0">
                <a:effectLst/>
              </a:rPr>
              <a:t> Kristen Gorman in the field with penguins. </a:t>
            </a:r>
          </a:p>
          <a:p>
            <a:pPr rtl="0">
              <a:spcBef>
                <a:spcPts val="0"/>
              </a:spcBef>
              <a:spcAft>
                <a:spcPts val="0"/>
              </a:spcAft>
            </a:pPr>
            <a:r>
              <a:rPr lang="en-GB" sz="1600" b="0" i="0" u="none" strike="noStrike" dirty="0">
                <a:effectLst/>
              </a:rPr>
              <a:t>Photo: S. Sternbach.</a:t>
            </a:r>
          </a:p>
          <a:p>
            <a:pPr rtl="0">
              <a:spcBef>
                <a:spcPts val="0"/>
              </a:spcBef>
              <a:spcAft>
                <a:spcPts val="0"/>
              </a:spcAft>
            </a:pPr>
            <a:endParaRPr lang="en-GB" sz="1600" dirty="0"/>
          </a:p>
          <a:p>
            <a:pPr rtl="0">
              <a:spcBef>
                <a:spcPts val="0"/>
              </a:spcBef>
              <a:spcAft>
                <a:spcPts val="0"/>
              </a:spcAft>
            </a:pPr>
            <a:r>
              <a:rPr lang="en-GB" sz="1600" b="0" i="0" u="none" strike="noStrike" dirty="0">
                <a:effectLst/>
              </a:rPr>
              <a:t>Bottom right: </a:t>
            </a:r>
            <a:r>
              <a:rPr lang="fr-FR" sz="1600" b="0" i="0" u="none" strike="noStrike" dirty="0">
                <a:effectLst/>
                <a:latin typeface="Muli"/>
              </a:rPr>
              <a:t>Adélie </a:t>
            </a:r>
            <a:r>
              <a:rPr lang="fr-FR" sz="1600" b="0" i="0" u="none" strike="noStrike" dirty="0" err="1">
                <a:effectLst/>
                <a:latin typeface="Muli"/>
              </a:rPr>
              <a:t>penguins</a:t>
            </a:r>
            <a:r>
              <a:rPr lang="fr-FR" sz="1600" b="0" i="0" u="none" strike="noStrike" dirty="0">
                <a:effectLst/>
                <a:latin typeface="Muli"/>
              </a:rPr>
              <a:t>. Photo: K. Gorman.</a:t>
            </a:r>
            <a:endParaRPr lang="fr-FR" sz="1600" b="0" dirty="0">
              <a:effectLst/>
            </a:endParaRPr>
          </a:p>
        </p:txBody>
      </p:sp>
      <p:pic>
        <p:nvPicPr>
          <p:cNvPr id="1026" name="Picture 2" descr="A colony of gentoo penguins in front of the dramatic, snow and ice covered peak (Biscoe Point).">
            <a:extLst>
              <a:ext uri="{FF2B5EF4-FFF2-40B4-BE49-F238E27FC236}">
                <a16:creationId xmlns:a16="http://schemas.microsoft.com/office/drawing/2014/main" id="{57BC2EB0-0203-A7F8-CD79-EBFBEEF2D8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7875" y="472668"/>
            <a:ext cx="5033902" cy="376366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A close up photo of several Adélie penguins on a rocky landscape, with the ocean and some snowy islands in the background. Photo by KB Gorman.">
            <a:extLst>
              <a:ext uri="{FF2B5EF4-FFF2-40B4-BE49-F238E27FC236}">
                <a16:creationId xmlns:a16="http://schemas.microsoft.com/office/drawing/2014/main" id="{E11C2A44-568F-63C3-50F8-F3E8D321E5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44832" y="3310516"/>
            <a:ext cx="4229294" cy="3074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07469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21F1C7-F3A2-D6E1-C252-200E7C7BA2D2}"/>
              </a:ext>
            </a:extLst>
          </p:cNvPr>
          <p:cNvSpPr txBox="1"/>
          <p:nvPr/>
        </p:nvSpPr>
        <p:spPr>
          <a:xfrm>
            <a:off x="1011545" y="1317709"/>
            <a:ext cx="10168908" cy="4801314"/>
          </a:xfrm>
          <a:prstGeom prst="rect">
            <a:avLst/>
          </a:prstGeom>
          <a:noFill/>
        </p:spPr>
        <p:txBody>
          <a:bodyPr wrap="square" rtlCol="0">
            <a:spAutoFit/>
          </a:bodyPr>
          <a:lstStyle/>
          <a:p>
            <a:r>
              <a:rPr lang="en-GB" dirty="0">
                <a:hlinkClick r:id="rId2">
                  <a:extLst>
                    <a:ext uri="{A12FA001-AC4F-418D-AE19-62706E023703}">
                      <ahyp:hlinkClr xmlns:ahyp="http://schemas.microsoft.com/office/drawing/2018/hyperlinkcolor" val="tx"/>
                    </a:ext>
                  </a:extLst>
                </a:hlinkClick>
              </a:rPr>
              <a:t>https://education.rstudio.com/blog/2020/07/palmerpenguins-cran/</a:t>
            </a:r>
            <a:endParaRPr lang="en-GB" dirty="0"/>
          </a:p>
          <a:p>
            <a:r>
              <a:rPr lang="en-GB" dirty="0"/>
              <a:t>Release the Penguins</a:t>
            </a:r>
          </a:p>
          <a:p>
            <a:r>
              <a:rPr lang="en-GB" dirty="0"/>
              <a:t>Alison Hill, Allison Horst, Kristen Gorman</a:t>
            </a:r>
          </a:p>
          <a:p>
            <a:endParaRPr lang="en-GB" dirty="0"/>
          </a:p>
          <a:p>
            <a:r>
              <a:rPr lang="en-GB" dirty="0">
                <a:hlinkClick r:id="rId3">
                  <a:extLst>
                    <a:ext uri="{A12FA001-AC4F-418D-AE19-62706E023703}">
                      <ahyp:hlinkClr xmlns:ahyp="http://schemas.microsoft.com/office/drawing/2018/hyperlinkcolor" val="tx"/>
                    </a:ext>
                  </a:extLst>
                </a:hlinkClick>
              </a:rPr>
              <a:t>https://journals.plos.org/plosone/article?id=10.1371/journal.pone.0090081</a:t>
            </a:r>
            <a:endParaRPr lang="en-GB" dirty="0"/>
          </a:p>
          <a:p>
            <a:pPr algn="l"/>
            <a:r>
              <a:rPr lang="en-GB" dirty="0">
                <a:effectLst/>
              </a:rPr>
              <a:t>Ecological Sexual Dimorphism and Environmental Variability within a Community of Antarctic Penguins (Genus </a:t>
            </a:r>
            <a:r>
              <a:rPr lang="en-GB" dirty="0" err="1">
                <a:effectLst/>
              </a:rPr>
              <a:t>Pygoscelis</a:t>
            </a:r>
            <a:r>
              <a:rPr lang="en-GB" dirty="0">
                <a:effectLst/>
              </a:rPr>
              <a:t>)</a:t>
            </a:r>
          </a:p>
          <a:p>
            <a:pPr algn="l"/>
            <a:r>
              <a:rPr lang="en-GB" strike="noStrike" dirty="0">
                <a:effectLst/>
              </a:rPr>
              <a:t>Kristen B. Gorman ,</a:t>
            </a:r>
            <a:r>
              <a:rPr lang="en-GB" dirty="0"/>
              <a:t> </a:t>
            </a:r>
            <a:r>
              <a:rPr lang="en-GB" strike="noStrike" dirty="0">
                <a:effectLst/>
              </a:rPr>
              <a:t>Tony D. Williams,</a:t>
            </a:r>
            <a:r>
              <a:rPr lang="en-GB" dirty="0"/>
              <a:t> </a:t>
            </a:r>
            <a:r>
              <a:rPr lang="en-GB" strike="noStrike" dirty="0">
                <a:effectLst/>
              </a:rPr>
              <a:t>William R. Fraser</a:t>
            </a:r>
            <a:endParaRPr lang="en-GB" dirty="0">
              <a:effectLst/>
            </a:endParaRPr>
          </a:p>
          <a:p>
            <a:endParaRPr lang="en-GB" dirty="0"/>
          </a:p>
          <a:p>
            <a:r>
              <a:rPr lang="en-GB" dirty="0">
                <a:hlinkClick r:id="rId4">
                  <a:extLst>
                    <a:ext uri="{A12FA001-AC4F-418D-AE19-62706E023703}">
                      <ahyp:hlinkClr xmlns:ahyp="http://schemas.microsoft.com/office/drawing/2018/hyperlinkcolor" val="tx"/>
                    </a:ext>
                  </a:extLst>
                </a:hlinkClick>
              </a:rPr>
              <a:t>https://towardsdatascience.com/data-analysis-in-python-getting-started-with-pandas-8cbcc1500c83</a:t>
            </a:r>
            <a:endParaRPr lang="en-GB" dirty="0"/>
          </a:p>
          <a:p>
            <a:r>
              <a:rPr lang="en-GB" dirty="0"/>
              <a:t>Data Analysis in python: Getting started with pandas</a:t>
            </a:r>
          </a:p>
          <a:p>
            <a:r>
              <a:rPr lang="en-GB" dirty="0"/>
              <a:t>Author: Kerry Parker (article: Jun 24, 2020)</a:t>
            </a:r>
          </a:p>
          <a:p>
            <a:endParaRPr lang="en-GB" dirty="0"/>
          </a:p>
          <a:p>
            <a:r>
              <a:rPr lang="en-GB" dirty="0">
                <a:hlinkClick r:id="rId5">
                  <a:extLst>
                    <a:ext uri="{A12FA001-AC4F-418D-AE19-62706E023703}">
                      <ahyp:hlinkClr xmlns:ahyp="http://schemas.microsoft.com/office/drawing/2018/hyperlinkcolor" val="tx"/>
                    </a:ext>
                  </a:extLst>
                </a:hlinkClick>
              </a:rPr>
              <a:t>https://docs.google.com/presentation/d/1DFJLXYRJ2kWw6AFkJu7MclFPr8zkqD-PHh5bs4xcr3Y/edit?pli=1#slide=id.g8caec87945_0_2</a:t>
            </a:r>
            <a:r>
              <a:rPr lang="en-GB" dirty="0"/>
              <a:t> (Palmer penguins slides)</a:t>
            </a:r>
          </a:p>
          <a:p>
            <a:endParaRPr lang="en-GB" dirty="0"/>
          </a:p>
          <a:p>
            <a:r>
              <a:rPr lang="en-GB" dirty="0"/>
              <a:t>All photo credits to K. Gorman and S. Sternbach</a:t>
            </a:r>
          </a:p>
        </p:txBody>
      </p:sp>
      <p:sp>
        <p:nvSpPr>
          <p:cNvPr id="2" name="TextBox 1">
            <a:extLst>
              <a:ext uri="{FF2B5EF4-FFF2-40B4-BE49-F238E27FC236}">
                <a16:creationId xmlns:a16="http://schemas.microsoft.com/office/drawing/2014/main" id="{C5EDE5CE-1D56-9CE0-1AAD-A4DD39EEC18D}"/>
              </a:ext>
            </a:extLst>
          </p:cNvPr>
          <p:cNvSpPr txBox="1"/>
          <p:nvPr/>
        </p:nvSpPr>
        <p:spPr>
          <a:xfrm>
            <a:off x="4472650" y="474561"/>
            <a:ext cx="3246699" cy="461665"/>
          </a:xfrm>
          <a:prstGeom prst="rect">
            <a:avLst/>
          </a:prstGeom>
          <a:noFill/>
        </p:spPr>
        <p:txBody>
          <a:bodyPr wrap="square" rtlCol="0">
            <a:spAutoFit/>
          </a:bodyPr>
          <a:lstStyle/>
          <a:p>
            <a:endParaRPr lang="en-GB" sz="2400" dirty="0"/>
          </a:p>
        </p:txBody>
      </p:sp>
      <p:sp>
        <p:nvSpPr>
          <p:cNvPr id="5" name="TextBox 4">
            <a:extLst>
              <a:ext uri="{FF2B5EF4-FFF2-40B4-BE49-F238E27FC236}">
                <a16:creationId xmlns:a16="http://schemas.microsoft.com/office/drawing/2014/main" id="{0D16A9A7-E086-836E-47ED-70A60DD1C1EC}"/>
              </a:ext>
            </a:extLst>
          </p:cNvPr>
          <p:cNvSpPr txBox="1"/>
          <p:nvPr/>
        </p:nvSpPr>
        <p:spPr>
          <a:xfrm>
            <a:off x="3923334" y="595854"/>
            <a:ext cx="4345330" cy="461665"/>
          </a:xfrm>
          <a:prstGeom prst="rect">
            <a:avLst/>
          </a:prstGeom>
          <a:noFill/>
        </p:spPr>
        <p:txBody>
          <a:bodyPr wrap="square" rtlCol="0">
            <a:spAutoFit/>
          </a:bodyPr>
          <a:lstStyle/>
          <a:p>
            <a:r>
              <a:rPr lang="en-GB" sz="2400" dirty="0"/>
              <a:t>References and Further Reading</a:t>
            </a:r>
          </a:p>
        </p:txBody>
      </p:sp>
    </p:spTree>
    <p:extLst>
      <p:ext uri="{BB962C8B-B14F-4D97-AF65-F5344CB8AC3E}">
        <p14:creationId xmlns:p14="http://schemas.microsoft.com/office/powerpoint/2010/main" val="2679718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9E249EE9-848B-69BB-B365-A6D19FE742E7}"/>
              </a:ext>
            </a:extLst>
          </p:cNvPr>
          <p:cNvGraphicFramePr>
            <a:graphicFrameLocks noGrp="1"/>
          </p:cNvGraphicFramePr>
          <p:nvPr>
            <p:extLst>
              <p:ext uri="{D42A27DB-BD31-4B8C-83A1-F6EECF244321}">
                <p14:modId xmlns:p14="http://schemas.microsoft.com/office/powerpoint/2010/main" val="2759057635"/>
              </p:ext>
            </p:extLst>
          </p:nvPr>
        </p:nvGraphicFramePr>
        <p:xfrm>
          <a:off x="1215341" y="1284784"/>
          <a:ext cx="9753601" cy="2661435"/>
        </p:xfrm>
        <a:graphic>
          <a:graphicData uri="http://schemas.openxmlformats.org/drawingml/2006/table">
            <a:tbl>
              <a:tblPr firstRow="1" bandRow="1">
                <a:tableStyleId>{5C22544A-7EE6-4342-B048-85BDC9FD1C3A}</a:tableStyleId>
              </a:tblPr>
              <a:tblGrid>
                <a:gridCol w="420610">
                  <a:extLst>
                    <a:ext uri="{9D8B030D-6E8A-4147-A177-3AD203B41FA5}">
                      <a16:colId xmlns:a16="http://schemas.microsoft.com/office/drawing/2014/main" val="2005062199"/>
                    </a:ext>
                  </a:extLst>
                </a:gridCol>
                <a:gridCol w="898904">
                  <a:extLst>
                    <a:ext uri="{9D8B030D-6E8A-4147-A177-3AD203B41FA5}">
                      <a16:colId xmlns:a16="http://schemas.microsoft.com/office/drawing/2014/main" val="1329219428"/>
                    </a:ext>
                  </a:extLst>
                </a:gridCol>
                <a:gridCol w="1363295">
                  <a:extLst>
                    <a:ext uri="{9D8B030D-6E8A-4147-A177-3AD203B41FA5}">
                      <a16:colId xmlns:a16="http://schemas.microsoft.com/office/drawing/2014/main" val="952693544"/>
                    </a:ext>
                  </a:extLst>
                </a:gridCol>
                <a:gridCol w="1443715">
                  <a:extLst>
                    <a:ext uri="{9D8B030D-6E8A-4147-A177-3AD203B41FA5}">
                      <a16:colId xmlns:a16="http://schemas.microsoft.com/office/drawing/2014/main" val="677198631"/>
                    </a:ext>
                  </a:extLst>
                </a:gridCol>
                <a:gridCol w="1500554">
                  <a:extLst>
                    <a:ext uri="{9D8B030D-6E8A-4147-A177-3AD203B41FA5}">
                      <a16:colId xmlns:a16="http://schemas.microsoft.com/office/drawing/2014/main" val="441921778"/>
                    </a:ext>
                  </a:extLst>
                </a:gridCol>
                <a:gridCol w="1466450">
                  <a:extLst>
                    <a:ext uri="{9D8B030D-6E8A-4147-A177-3AD203B41FA5}">
                      <a16:colId xmlns:a16="http://schemas.microsoft.com/office/drawing/2014/main" val="976284824"/>
                    </a:ext>
                  </a:extLst>
                </a:gridCol>
                <a:gridCol w="1432347">
                  <a:extLst>
                    <a:ext uri="{9D8B030D-6E8A-4147-A177-3AD203B41FA5}">
                      <a16:colId xmlns:a16="http://schemas.microsoft.com/office/drawing/2014/main" val="3585783453"/>
                    </a:ext>
                  </a:extLst>
                </a:gridCol>
                <a:gridCol w="1227726">
                  <a:extLst>
                    <a:ext uri="{9D8B030D-6E8A-4147-A177-3AD203B41FA5}">
                      <a16:colId xmlns:a16="http://schemas.microsoft.com/office/drawing/2014/main" val="3202966809"/>
                    </a:ext>
                  </a:extLst>
                </a:gridCol>
              </a:tblGrid>
              <a:tr h="861553">
                <a:tc>
                  <a:txBody>
                    <a:bodyPr/>
                    <a:lstStyle/>
                    <a:p>
                      <a:pPr algn="l" fontAlgn="ctr"/>
                      <a:endParaRPr lang="en-GB" dirty="0">
                        <a:effectLst/>
                      </a:endParaRPr>
                    </a:p>
                  </a:txBody>
                  <a:tcPr marL="50800" marR="50800" marT="25400" marB="25400"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GB" dirty="0">
                          <a:effectLst/>
                        </a:rPr>
                        <a:t>species</a:t>
                      </a:r>
                    </a:p>
                    <a:p>
                      <a:pPr algn="l" fontAlgn="ctr"/>
                      <a:endParaRPr lang="en-GB" dirty="0">
                        <a:effectLst/>
                      </a:endParaRPr>
                    </a:p>
                  </a:txBody>
                  <a:tcPr marL="50800" marR="50800" marT="25400" marB="25400"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GB" dirty="0">
                          <a:effectLst/>
                        </a:rPr>
                        <a:t>island</a:t>
                      </a:r>
                    </a:p>
                    <a:p>
                      <a:pPr algn="l" fontAlgn="ctr"/>
                      <a:endParaRPr lang="en-GB" dirty="0">
                        <a:effectLst/>
                      </a:endParaRPr>
                    </a:p>
                  </a:txBody>
                  <a:tcPr marL="50800" marR="50800" marT="25400" marB="25400"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GB" dirty="0">
                          <a:effectLst/>
                        </a:rPr>
                        <a:t>culmen_</a:t>
                      </a:r>
                    </a:p>
                    <a:p>
                      <a:pPr marL="0" marR="0" lvl="0" indent="0" algn="l" defTabSz="914400" rtl="0" eaLnBrk="1" fontAlgn="ctr" latinLnBrk="0" hangingPunct="1">
                        <a:lnSpc>
                          <a:spcPct val="100000"/>
                        </a:lnSpc>
                        <a:spcBef>
                          <a:spcPts val="0"/>
                        </a:spcBef>
                        <a:spcAft>
                          <a:spcPts val="0"/>
                        </a:spcAft>
                        <a:buClrTx/>
                        <a:buSzTx/>
                        <a:buFontTx/>
                        <a:buNone/>
                        <a:tabLst/>
                        <a:defRPr/>
                      </a:pPr>
                      <a:r>
                        <a:rPr lang="en-GB" dirty="0" err="1">
                          <a:effectLst/>
                        </a:rPr>
                        <a:t>length_mm</a:t>
                      </a:r>
                      <a:endParaRPr lang="en-GB" dirty="0">
                        <a:effectLst/>
                      </a:endParaRPr>
                    </a:p>
                    <a:p>
                      <a:pPr algn="l" fontAlgn="ctr"/>
                      <a:endParaRPr lang="en-GB" dirty="0">
                        <a:effectLst/>
                      </a:endParaRPr>
                    </a:p>
                  </a:txBody>
                  <a:tcPr marL="50800" marR="50800" marT="25400" marB="25400"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GB" dirty="0" err="1">
                          <a:effectLst/>
                        </a:rPr>
                        <a:t>culmen_depth_mm</a:t>
                      </a:r>
                      <a:endParaRPr lang="en-GB" dirty="0">
                        <a:effectLst/>
                      </a:endParaRPr>
                    </a:p>
                    <a:p>
                      <a:pPr algn="l" fontAlgn="ctr"/>
                      <a:endParaRPr lang="en-GB" dirty="0">
                        <a:effectLst/>
                      </a:endParaRPr>
                    </a:p>
                  </a:txBody>
                  <a:tcPr marL="50800" marR="50800" marT="25400" marB="25400"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GB" dirty="0">
                          <a:effectLst/>
                        </a:rPr>
                        <a:t>flipper_</a:t>
                      </a:r>
                    </a:p>
                    <a:p>
                      <a:pPr marL="0" marR="0" lvl="0" indent="0" algn="l" defTabSz="914400" rtl="0" eaLnBrk="1" fontAlgn="ctr" latinLnBrk="0" hangingPunct="1">
                        <a:lnSpc>
                          <a:spcPct val="100000"/>
                        </a:lnSpc>
                        <a:spcBef>
                          <a:spcPts val="0"/>
                        </a:spcBef>
                        <a:spcAft>
                          <a:spcPts val="0"/>
                        </a:spcAft>
                        <a:buClrTx/>
                        <a:buSzTx/>
                        <a:buFontTx/>
                        <a:buNone/>
                        <a:tabLst/>
                        <a:defRPr/>
                      </a:pPr>
                      <a:r>
                        <a:rPr lang="en-GB" dirty="0" err="1">
                          <a:effectLst/>
                        </a:rPr>
                        <a:t>length_mm</a:t>
                      </a:r>
                      <a:endParaRPr lang="en-GB" dirty="0">
                        <a:effectLst/>
                      </a:endParaRPr>
                    </a:p>
                    <a:p>
                      <a:pPr algn="l" fontAlgn="ctr"/>
                      <a:endParaRPr lang="en-GB" dirty="0">
                        <a:effectLst/>
                      </a:endParaRPr>
                    </a:p>
                  </a:txBody>
                  <a:tcPr marL="50800" marR="50800" marT="25400" marB="25400"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GB" dirty="0">
                          <a:effectLst/>
                        </a:rPr>
                        <a:t>body_</a:t>
                      </a:r>
                    </a:p>
                    <a:p>
                      <a:pPr marL="0" marR="0" lvl="0" indent="0" algn="l" defTabSz="914400" rtl="0" eaLnBrk="1" fontAlgn="ctr" latinLnBrk="0" hangingPunct="1">
                        <a:lnSpc>
                          <a:spcPct val="100000"/>
                        </a:lnSpc>
                        <a:spcBef>
                          <a:spcPts val="0"/>
                        </a:spcBef>
                        <a:spcAft>
                          <a:spcPts val="0"/>
                        </a:spcAft>
                        <a:buClrTx/>
                        <a:buSzTx/>
                        <a:buFontTx/>
                        <a:buNone/>
                        <a:tabLst/>
                        <a:defRPr/>
                      </a:pPr>
                      <a:r>
                        <a:rPr lang="en-GB" dirty="0" err="1">
                          <a:effectLst/>
                        </a:rPr>
                        <a:t>mass_g</a:t>
                      </a:r>
                      <a:endParaRPr lang="en-GB" dirty="0">
                        <a:effectLst/>
                      </a:endParaRPr>
                    </a:p>
                    <a:p>
                      <a:pPr algn="l" fontAlgn="ctr"/>
                      <a:endParaRPr lang="en-GB" dirty="0">
                        <a:effectLst/>
                      </a:endParaRPr>
                    </a:p>
                  </a:txBody>
                  <a:tcPr marL="50800" marR="50800" marT="25400" marB="25400" anchor="ctr"/>
                </a:tc>
                <a:tc>
                  <a:txBody>
                    <a:bodyPr/>
                    <a:lstStyle/>
                    <a:p>
                      <a:pPr algn="l"/>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effectLst/>
                        </a:rPr>
                        <a:t>sex</a:t>
                      </a:r>
                    </a:p>
                    <a:p>
                      <a:pPr algn="l"/>
                      <a:endParaRPr lang="en-GB" dirty="0"/>
                    </a:p>
                  </a:txBody>
                  <a:tcPr/>
                </a:tc>
                <a:extLst>
                  <a:ext uri="{0D108BD9-81ED-4DB2-BD59-A6C34878D82A}">
                    <a16:rowId xmlns:a16="http://schemas.microsoft.com/office/drawing/2014/main" val="3998915404"/>
                  </a:ext>
                </a:extLst>
              </a:tr>
              <a:tr h="349407">
                <a:tc>
                  <a:txBody>
                    <a:bodyPr/>
                    <a:lstStyle/>
                    <a:p>
                      <a:pPr algn="r" fontAlgn="ctr"/>
                      <a:r>
                        <a:rPr lang="en-GB" b="0">
                          <a:effectLst/>
                        </a:rPr>
                        <a:t>0</a:t>
                      </a:r>
                    </a:p>
                  </a:txBody>
                  <a:tcPr marL="50800" marR="50800" marT="25400" marB="25400" anchor="ctr"/>
                </a:tc>
                <a:tc>
                  <a:txBody>
                    <a:bodyPr/>
                    <a:lstStyle/>
                    <a:p>
                      <a:r>
                        <a:rPr lang="en-GB">
                          <a:effectLst/>
                        </a:rPr>
                        <a:t>Adelie</a:t>
                      </a:r>
                    </a:p>
                  </a:txBody>
                  <a:tcPr marL="50800" marR="50800" marT="25400" marB="25400" anchor="ctr"/>
                </a:tc>
                <a:tc>
                  <a:txBody>
                    <a:bodyPr/>
                    <a:lstStyle/>
                    <a:p>
                      <a:r>
                        <a:rPr lang="en-GB">
                          <a:effectLst/>
                        </a:rPr>
                        <a:t>Torgersen</a:t>
                      </a:r>
                    </a:p>
                  </a:txBody>
                  <a:tcPr marL="50800" marR="50800" marT="25400" marB="25400" anchor="ctr"/>
                </a:tc>
                <a:tc>
                  <a:txBody>
                    <a:bodyPr/>
                    <a:lstStyle/>
                    <a:p>
                      <a:r>
                        <a:rPr lang="en-GB" dirty="0">
                          <a:effectLst/>
                        </a:rPr>
                        <a:t>39.1</a:t>
                      </a:r>
                    </a:p>
                  </a:txBody>
                  <a:tcPr marL="50800" marR="50800" marT="25400" marB="25400" anchor="ctr"/>
                </a:tc>
                <a:tc>
                  <a:txBody>
                    <a:bodyPr/>
                    <a:lstStyle/>
                    <a:p>
                      <a:r>
                        <a:rPr lang="en-GB">
                          <a:effectLst/>
                        </a:rPr>
                        <a:t>18.7</a:t>
                      </a:r>
                    </a:p>
                  </a:txBody>
                  <a:tcPr marL="50800" marR="50800" marT="25400" marB="25400" anchor="ctr"/>
                </a:tc>
                <a:tc>
                  <a:txBody>
                    <a:bodyPr/>
                    <a:lstStyle/>
                    <a:p>
                      <a:r>
                        <a:rPr lang="en-GB">
                          <a:effectLst/>
                        </a:rPr>
                        <a:t>181.0</a:t>
                      </a:r>
                    </a:p>
                  </a:txBody>
                  <a:tcPr marL="50800" marR="50800" marT="25400" marB="25400" anchor="ctr"/>
                </a:tc>
                <a:tc>
                  <a:txBody>
                    <a:bodyPr/>
                    <a:lstStyle/>
                    <a:p>
                      <a:r>
                        <a:rPr lang="en-GB">
                          <a:effectLst/>
                        </a:rPr>
                        <a:t>3750.0</a:t>
                      </a:r>
                    </a:p>
                  </a:txBody>
                  <a:tcPr marL="50800" marR="50800" marT="25400" marB="25400" anchor="ctr"/>
                </a:tc>
                <a:tc>
                  <a:txBody>
                    <a:bodyPr/>
                    <a:lstStyle/>
                    <a:p>
                      <a:r>
                        <a:rPr lang="en-GB">
                          <a:effectLst/>
                        </a:rPr>
                        <a:t>MALE</a:t>
                      </a:r>
                    </a:p>
                  </a:txBody>
                  <a:tcPr marL="50800" marR="50800" marT="25400" marB="25400" anchor="ctr"/>
                </a:tc>
                <a:extLst>
                  <a:ext uri="{0D108BD9-81ED-4DB2-BD59-A6C34878D82A}">
                    <a16:rowId xmlns:a16="http://schemas.microsoft.com/office/drawing/2014/main" val="380055771"/>
                  </a:ext>
                </a:extLst>
              </a:tr>
              <a:tr h="349407">
                <a:tc>
                  <a:txBody>
                    <a:bodyPr/>
                    <a:lstStyle/>
                    <a:p>
                      <a:pPr algn="r" fontAlgn="ctr"/>
                      <a:r>
                        <a:rPr lang="en-GB" b="0">
                          <a:effectLst/>
                        </a:rPr>
                        <a:t>1</a:t>
                      </a:r>
                    </a:p>
                  </a:txBody>
                  <a:tcPr marL="50800" marR="50800" marT="25400" marB="25400" anchor="ctr"/>
                </a:tc>
                <a:tc>
                  <a:txBody>
                    <a:bodyPr/>
                    <a:lstStyle/>
                    <a:p>
                      <a:r>
                        <a:rPr lang="en-GB">
                          <a:effectLst/>
                        </a:rPr>
                        <a:t>Adelie</a:t>
                      </a:r>
                    </a:p>
                  </a:txBody>
                  <a:tcPr marL="50800" marR="50800" marT="25400" marB="25400" anchor="ctr"/>
                </a:tc>
                <a:tc>
                  <a:txBody>
                    <a:bodyPr/>
                    <a:lstStyle/>
                    <a:p>
                      <a:r>
                        <a:rPr lang="en-GB">
                          <a:effectLst/>
                        </a:rPr>
                        <a:t>Torgersen</a:t>
                      </a:r>
                    </a:p>
                  </a:txBody>
                  <a:tcPr marL="50800" marR="50800" marT="25400" marB="25400" anchor="ctr"/>
                </a:tc>
                <a:tc>
                  <a:txBody>
                    <a:bodyPr/>
                    <a:lstStyle/>
                    <a:p>
                      <a:r>
                        <a:rPr lang="en-GB" dirty="0">
                          <a:effectLst/>
                        </a:rPr>
                        <a:t>39.5</a:t>
                      </a:r>
                    </a:p>
                  </a:txBody>
                  <a:tcPr marL="50800" marR="50800" marT="25400" marB="25400" anchor="ctr"/>
                </a:tc>
                <a:tc>
                  <a:txBody>
                    <a:bodyPr/>
                    <a:lstStyle/>
                    <a:p>
                      <a:r>
                        <a:rPr lang="en-GB">
                          <a:effectLst/>
                        </a:rPr>
                        <a:t>17.4</a:t>
                      </a:r>
                    </a:p>
                  </a:txBody>
                  <a:tcPr marL="50800" marR="50800" marT="25400" marB="25400" anchor="ctr"/>
                </a:tc>
                <a:tc>
                  <a:txBody>
                    <a:bodyPr/>
                    <a:lstStyle/>
                    <a:p>
                      <a:r>
                        <a:rPr lang="en-GB">
                          <a:effectLst/>
                        </a:rPr>
                        <a:t>186.0</a:t>
                      </a:r>
                    </a:p>
                  </a:txBody>
                  <a:tcPr marL="50800" marR="50800" marT="25400" marB="25400" anchor="ctr"/>
                </a:tc>
                <a:tc>
                  <a:txBody>
                    <a:bodyPr/>
                    <a:lstStyle/>
                    <a:p>
                      <a:r>
                        <a:rPr lang="en-GB">
                          <a:effectLst/>
                        </a:rPr>
                        <a:t>3800.0</a:t>
                      </a:r>
                    </a:p>
                  </a:txBody>
                  <a:tcPr marL="50800" marR="50800" marT="25400" marB="25400" anchor="ctr"/>
                </a:tc>
                <a:tc>
                  <a:txBody>
                    <a:bodyPr/>
                    <a:lstStyle/>
                    <a:p>
                      <a:r>
                        <a:rPr lang="en-GB">
                          <a:effectLst/>
                        </a:rPr>
                        <a:t>FEMALE</a:t>
                      </a:r>
                    </a:p>
                  </a:txBody>
                  <a:tcPr marL="50800" marR="50800" marT="25400" marB="25400" anchor="ctr"/>
                </a:tc>
                <a:extLst>
                  <a:ext uri="{0D108BD9-81ED-4DB2-BD59-A6C34878D82A}">
                    <a16:rowId xmlns:a16="http://schemas.microsoft.com/office/drawing/2014/main" val="1097171115"/>
                  </a:ext>
                </a:extLst>
              </a:tr>
              <a:tr h="349407">
                <a:tc>
                  <a:txBody>
                    <a:bodyPr/>
                    <a:lstStyle/>
                    <a:p>
                      <a:pPr algn="r" fontAlgn="ctr"/>
                      <a:r>
                        <a:rPr lang="en-GB" b="0">
                          <a:effectLst/>
                        </a:rPr>
                        <a:t>2</a:t>
                      </a:r>
                    </a:p>
                  </a:txBody>
                  <a:tcPr marL="50800" marR="50800" marT="25400" marB="25400" anchor="ctr"/>
                </a:tc>
                <a:tc>
                  <a:txBody>
                    <a:bodyPr/>
                    <a:lstStyle/>
                    <a:p>
                      <a:r>
                        <a:rPr lang="en-GB">
                          <a:effectLst/>
                        </a:rPr>
                        <a:t>Adelie</a:t>
                      </a:r>
                    </a:p>
                  </a:txBody>
                  <a:tcPr marL="50800" marR="50800" marT="25400" marB="25400" anchor="ctr"/>
                </a:tc>
                <a:tc>
                  <a:txBody>
                    <a:bodyPr/>
                    <a:lstStyle/>
                    <a:p>
                      <a:r>
                        <a:rPr lang="en-GB">
                          <a:effectLst/>
                        </a:rPr>
                        <a:t>Torgersen</a:t>
                      </a:r>
                    </a:p>
                  </a:txBody>
                  <a:tcPr marL="50800" marR="50800" marT="25400" marB="25400" anchor="ctr"/>
                </a:tc>
                <a:tc>
                  <a:txBody>
                    <a:bodyPr/>
                    <a:lstStyle/>
                    <a:p>
                      <a:r>
                        <a:rPr lang="en-GB">
                          <a:effectLst/>
                        </a:rPr>
                        <a:t>40.3</a:t>
                      </a:r>
                    </a:p>
                  </a:txBody>
                  <a:tcPr marL="50800" marR="50800" marT="25400" marB="25400" anchor="ctr"/>
                </a:tc>
                <a:tc>
                  <a:txBody>
                    <a:bodyPr/>
                    <a:lstStyle/>
                    <a:p>
                      <a:r>
                        <a:rPr lang="en-GB" dirty="0">
                          <a:effectLst/>
                        </a:rPr>
                        <a:t>18.0</a:t>
                      </a:r>
                    </a:p>
                  </a:txBody>
                  <a:tcPr marL="50800" marR="50800" marT="25400" marB="25400" anchor="ctr"/>
                </a:tc>
                <a:tc>
                  <a:txBody>
                    <a:bodyPr/>
                    <a:lstStyle/>
                    <a:p>
                      <a:r>
                        <a:rPr lang="en-GB">
                          <a:effectLst/>
                        </a:rPr>
                        <a:t>195.0</a:t>
                      </a:r>
                    </a:p>
                  </a:txBody>
                  <a:tcPr marL="50800" marR="50800" marT="25400" marB="25400" anchor="ctr"/>
                </a:tc>
                <a:tc>
                  <a:txBody>
                    <a:bodyPr/>
                    <a:lstStyle/>
                    <a:p>
                      <a:r>
                        <a:rPr lang="en-GB">
                          <a:effectLst/>
                        </a:rPr>
                        <a:t>3250.0</a:t>
                      </a:r>
                    </a:p>
                  </a:txBody>
                  <a:tcPr marL="50800" marR="50800" marT="25400" marB="25400" anchor="ctr"/>
                </a:tc>
                <a:tc>
                  <a:txBody>
                    <a:bodyPr/>
                    <a:lstStyle/>
                    <a:p>
                      <a:r>
                        <a:rPr lang="en-GB">
                          <a:effectLst/>
                        </a:rPr>
                        <a:t>FEMALE</a:t>
                      </a:r>
                    </a:p>
                  </a:txBody>
                  <a:tcPr marL="50800" marR="50800" marT="25400" marB="25400" anchor="ctr"/>
                </a:tc>
                <a:extLst>
                  <a:ext uri="{0D108BD9-81ED-4DB2-BD59-A6C34878D82A}">
                    <a16:rowId xmlns:a16="http://schemas.microsoft.com/office/drawing/2014/main" val="736642008"/>
                  </a:ext>
                </a:extLst>
              </a:tr>
              <a:tr h="349407">
                <a:tc>
                  <a:txBody>
                    <a:bodyPr/>
                    <a:lstStyle/>
                    <a:p>
                      <a:pPr algn="r" fontAlgn="ctr"/>
                      <a:r>
                        <a:rPr lang="en-GB" b="0">
                          <a:effectLst/>
                        </a:rPr>
                        <a:t>3</a:t>
                      </a:r>
                    </a:p>
                  </a:txBody>
                  <a:tcPr marL="50800" marR="50800" marT="25400" marB="25400" anchor="ctr"/>
                </a:tc>
                <a:tc>
                  <a:txBody>
                    <a:bodyPr/>
                    <a:lstStyle/>
                    <a:p>
                      <a:r>
                        <a:rPr lang="en-GB">
                          <a:effectLst/>
                        </a:rPr>
                        <a:t>Adelie</a:t>
                      </a:r>
                    </a:p>
                  </a:txBody>
                  <a:tcPr marL="50800" marR="50800" marT="25400" marB="25400" anchor="ctr"/>
                </a:tc>
                <a:tc>
                  <a:txBody>
                    <a:bodyPr/>
                    <a:lstStyle/>
                    <a:p>
                      <a:r>
                        <a:rPr lang="en-GB">
                          <a:effectLst/>
                        </a:rPr>
                        <a:t>Torgersen</a:t>
                      </a:r>
                    </a:p>
                  </a:txBody>
                  <a:tcPr marL="50800" marR="50800" marT="25400" marB="25400" anchor="ctr"/>
                </a:tc>
                <a:tc>
                  <a:txBody>
                    <a:bodyPr/>
                    <a:lstStyle/>
                    <a:p>
                      <a:r>
                        <a:rPr lang="en-GB">
                          <a:effectLst/>
                        </a:rPr>
                        <a:t>NaN</a:t>
                      </a:r>
                    </a:p>
                  </a:txBody>
                  <a:tcPr marL="50800" marR="50800" marT="25400" marB="25400" anchor="ctr"/>
                </a:tc>
                <a:tc>
                  <a:txBody>
                    <a:bodyPr/>
                    <a:lstStyle/>
                    <a:p>
                      <a:r>
                        <a:rPr lang="en-GB">
                          <a:effectLst/>
                        </a:rPr>
                        <a:t>NaN</a:t>
                      </a:r>
                    </a:p>
                  </a:txBody>
                  <a:tcPr marL="50800" marR="50800" marT="25400" marB="25400" anchor="ctr"/>
                </a:tc>
                <a:tc>
                  <a:txBody>
                    <a:bodyPr/>
                    <a:lstStyle/>
                    <a:p>
                      <a:r>
                        <a:rPr lang="en-GB">
                          <a:effectLst/>
                        </a:rPr>
                        <a:t>NaN</a:t>
                      </a:r>
                    </a:p>
                  </a:txBody>
                  <a:tcPr marL="50800" marR="50800" marT="25400" marB="25400" anchor="ctr"/>
                </a:tc>
                <a:tc>
                  <a:txBody>
                    <a:bodyPr/>
                    <a:lstStyle/>
                    <a:p>
                      <a:r>
                        <a:rPr lang="en-GB">
                          <a:effectLst/>
                        </a:rPr>
                        <a:t>NaN</a:t>
                      </a:r>
                    </a:p>
                  </a:txBody>
                  <a:tcPr marL="50800" marR="50800" marT="25400" marB="25400" anchor="ctr"/>
                </a:tc>
                <a:tc>
                  <a:txBody>
                    <a:bodyPr/>
                    <a:lstStyle/>
                    <a:p>
                      <a:r>
                        <a:rPr lang="en-GB">
                          <a:effectLst/>
                        </a:rPr>
                        <a:t>NaN</a:t>
                      </a:r>
                    </a:p>
                  </a:txBody>
                  <a:tcPr marL="50800" marR="50800" marT="25400" marB="25400" anchor="ctr"/>
                </a:tc>
                <a:extLst>
                  <a:ext uri="{0D108BD9-81ED-4DB2-BD59-A6C34878D82A}">
                    <a16:rowId xmlns:a16="http://schemas.microsoft.com/office/drawing/2014/main" val="3920175774"/>
                  </a:ext>
                </a:extLst>
              </a:tr>
              <a:tr h="349407">
                <a:tc>
                  <a:txBody>
                    <a:bodyPr/>
                    <a:lstStyle/>
                    <a:p>
                      <a:pPr algn="r" fontAlgn="ctr"/>
                      <a:r>
                        <a:rPr lang="en-GB" b="0">
                          <a:effectLst/>
                        </a:rPr>
                        <a:t>4</a:t>
                      </a:r>
                    </a:p>
                  </a:txBody>
                  <a:tcPr marL="50800" marR="50800" marT="25400" marB="25400" anchor="ctr"/>
                </a:tc>
                <a:tc>
                  <a:txBody>
                    <a:bodyPr/>
                    <a:lstStyle/>
                    <a:p>
                      <a:r>
                        <a:rPr lang="en-GB" dirty="0">
                          <a:effectLst/>
                        </a:rPr>
                        <a:t>Adelie</a:t>
                      </a:r>
                    </a:p>
                  </a:txBody>
                  <a:tcPr marL="50800" marR="50800" marT="25400" marB="25400" anchor="ctr"/>
                </a:tc>
                <a:tc>
                  <a:txBody>
                    <a:bodyPr/>
                    <a:lstStyle/>
                    <a:p>
                      <a:r>
                        <a:rPr lang="en-GB">
                          <a:effectLst/>
                        </a:rPr>
                        <a:t>Torgersen</a:t>
                      </a:r>
                    </a:p>
                  </a:txBody>
                  <a:tcPr marL="50800" marR="50800" marT="25400" marB="25400" anchor="ctr"/>
                </a:tc>
                <a:tc>
                  <a:txBody>
                    <a:bodyPr/>
                    <a:lstStyle/>
                    <a:p>
                      <a:r>
                        <a:rPr lang="en-GB" dirty="0">
                          <a:effectLst/>
                        </a:rPr>
                        <a:t>36.7</a:t>
                      </a:r>
                    </a:p>
                  </a:txBody>
                  <a:tcPr marL="50800" marR="50800" marT="25400" marB="25400" anchor="ctr"/>
                </a:tc>
                <a:tc>
                  <a:txBody>
                    <a:bodyPr/>
                    <a:lstStyle/>
                    <a:p>
                      <a:r>
                        <a:rPr lang="en-GB" dirty="0">
                          <a:effectLst/>
                        </a:rPr>
                        <a:t>19.3</a:t>
                      </a:r>
                    </a:p>
                  </a:txBody>
                  <a:tcPr marL="50800" marR="50800" marT="25400" marB="25400" anchor="ctr"/>
                </a:tc>
                <a:tc>
                  <a:txBody>
                    <a:bodyPr/>
                    <a:lstStyle/>
                    <a:p>
                      <a:r>
                        <a:rPr lang="en-GB">
                          <a:effectLst/>
                        </a:rPr>
                        <a:t>193.0</a:t>
                      </a:r>
                    </a:p>
                  </a:txBody>
                  <a:tcPr marL="50800" marR="50800" marT="25400" marB="25400" anchor="ctr"/>
                </a:tc>
                <a:tc>
                  <a:txBody>
                    <a:bodyPr/>
                    <a:lstStyle/>
                    <a:p>
                      <a:r>
                        <a:rPr lang="en-GB">
                          <a:effectLst/>
                        </a:rPr>
                        <a:t>3450.0</a:t>
                      </a:r>
                    </a:p>
                  </a:txBody>
                  <a:tcPr marL="50800" marR="50800" marT="25400" marB="25400" anchor="ctr"/>
                </a:tc>
                <a:tc>
                  <a:txBody>
                    <a:bodyPr/>
                    <a:lstStyle/>
                    <a:p>
                      <a:r>
                        <a:rPr lang="en-GB" dirty="0">
                          <a:effectLst/>
                        </a:rPr>
                        <a:t>FEMALE</a:t>
                      </a:r>
                    </a:p>
                  </a:txBody>
                  <a:tcPr marL="50800" marR="50800" marT="25400" marB="25400" anchor="ctr"/>
                </a:tc>
                <a:extLst>
                  <a:ext uri="{0D108BD9-81ED-4DB2-BD59-A6C34878D82A}">
                    <a16:rowId xmlns:a16="http://schemas.microsoft.com/office/drawing/2014/main" val="3525333061"/>
                  </a:ext>
                </a:extLst>
              </a:tr>
            </a:tbl>
          </a:graphicData>
        </a:graphic>
      </p:graphicFrame>
      <p:sp>
        <p:nvSpPr>
          <p:cNvPr id="9" name="TextBox 8">
            <a:extLst>
              <a:ext uri="{FF2B5EF4-FFF2-40B4-BE49-F238E27FC236}">
                <a16:creationId xmlns:a16="http://schemas.microsoft.com/office/drawing/2014/main" id="{F2C87515-B3DA-F0A1-0CBB-1524CB74D693}"/>
              </a:ext>
            </a:extLst>
          </p:cNvPr>
          <p:cNvSpPr txBox="1"/>
          <p:nvPr/>
        </p:nvSpPr>
        <p:spPr>
          <a:xfrm>
            <a:off x="1215341" y="891520"/>
            <a:ext cx="1605023" cy="400110"/>
          </a:xfrm>
          <a:prstGeom prst="rect">
            <a:avLst/>
          </a:prstGeom>
          <a:noFill/>
        </p:spPr>
        <p:txBody>
          <a:bodyPr wrap="square" rtlCol="0">
            <a:spAutoFit/>
          </a:bodyPr>
          <a:lstStyle/>
          <a:p>
            <a:r>
              <a:rPr lang="en-GB" sz="2000" dirty="0" err="1"/>
              <a:t>df.head</a:t>
            </a:r>
            <a:r>
              <a:rPr lang="en-GB" sz="2000" dirty="0"/>
              <a:t>()</a:t>
            </a:r>
          </a:p>
        </p:txBody>
      </p:sp>
      <p:sp>
        <p:nvSpPr>
          <p:cNvPr id="10" name="TextBox 9">
            <a:extLst>
              <a:ext uri="{FF2B5EF4-FFF2-40B4-BE49-F238E27FC236}">
                <a16:creationId xmlns:a16="http://schemas.microsoft.com/office/drawing/2014/main" id="{F94EA148-0BDF-88DB-5CC3-04627FF41C6C}"/>
              </a:ext>
            </a:extLst>
          </p:cNvPr>
          <p:cNvSpPr txBox="1"/>
          <p:nvPr/>
        </p:nvSpPr>
        <p:spPr>
          <a:xfrm>
            <a:off x="1714555" y="4109834"/>
            <a:ext cx="5189316" cy="2308324"/>
          </a:xfrm>
          <a:prstGeom prst="rect">
            <a:avLst/>
          </a:prstGeom>
          <a:solidFill>
            <a:schemeClr val="tx1"/>
          </a:solidFill>
        </p:spPr>
        <p:txBody>
          <a:bodyPr wrap="square" rtlCol="0">
            <a:spAutoFit/>
          </a:bodyPr>
          <a:lstStyle/>
          <a:p>
            <a:r>
              <a:rPr lang="en-GB" b="0" i="1" dirty="0">
                <a:solidFill>
                  <a:schemeClr val="bg1"/>
                </a:solidFill>
                <a:effectLst/>
              </a:rPr>
              <a:t>Data</a:t>
            </a:r>
            <a:endParaRPr lang="en-GB" b="0" dirty="0">
              <a:solidFill>
                <a:schemeClr val="bg1"/>
              </a:solidFill>
              <a:effectLst/>
            </a:endParaRPr>
          </a:p>
          <a:p>
            <a:pPr marL="285750" indent="-285750">
              <a:buFont typeface="Arial" panose="020B0604020202020204" pitchFamily="34" charset="0"/>
              <a:buChar char="•"/>
            </a:pPr>
            <a:r>
              <a:rPr lang="en-GB" b="0" i="1" dirty="0">
                <a:solidFill>
                  <a:schemeClr val="bg1"/>
                </a:solidFill>
                <a:effectLst/>
              </a:rPr>
              <a:t>Species - Penguin species</a:t>
            </a:r>
            <a:endParaRPr lang="en-GB" b="0" dirty="0">
              <a:solidFill>
                <a:schemeClr val="bg1"/>
              </a:solidFill>
              <a:effectLst/>
            </a:endParaRPr>
          </a:p>
          <a:p>
            <a:pPr marL="285750" indent="-285750">
              <a:buFont typeface="Arial" panose="020B0604020202020204" pitchFamily="34" charset="0"/>
              <a:buChar char="•"/>
            </a:pPr>
            <a:r>
              <a:rPr lang="en-GB" b="0" i="1" dirty="0">
                <a:solidFill>
                  <a:schemeClr val="bg1"/>
                </a:solidFill>
                <a:effectLst/>
              </a:rPr>
              <a:t>Island - Island the penguin belongs to</a:t>
            </a:r>
            <a:endParaRPr lang="en-GB" b="0" dirty="0">
              <a:solidFill>
                <a:schemeClr val="bg1"/>
              </a:solidFill>
              <a:effectLst/>
            </a:endParaRPr>
          </a:p>
          <a:p>
            <a:pPr marL="285750" indent="-285750">
              <a:buFont typeface="Arial" panose="020B0604020202020204" pitchFamily="34" charset="0"/>
              <a:buChar char="•"/>
            </a:pPr>
            <a:r>
              <a:rPr lang="en-GB" b="0" i="1" dirty="0" err="1">
                <a:solidFill>
                  <a:schemeClr val="bg1"/>
                </a:solidFill>
                <a:effectLst/>
              </a:rPr>
              <a:t>Culmen_Length_mm</a:t>
            </a:r>
            <a:r>
              <a:rPr lang="en-GB" b="0" i="1" dirty="0">
                <a:solidFill>
                  <a:schemeClr val="bg1"/>
                </a:solidFill>
                <a:effectLst/>
              </a:rPr>
              <a:t> - length of the penguins bill </a:t>
            </a:r>
            <a:endParaRPr lang="en-GB" b="0" dirty="0">
              <a:solidFill>
                <a:schemeClr val="bg1"/>
              </a:solidFill>
              <a:effectLst/>
            </a:endParaRPr>
          </a:p>
          <a:p>
            <a:pPr marL="285750" indent="-285750">
              <a:buFont typeface="Arial" panose="020B0604020202020204" pitchFamily="34" charset="0"/>
              <a:buChar char="•"/>
            </a:pPr>
            <a:r>
              <a:rPr lang="en-GB" b="0" i="1" dirty="0" err="1">
                <a:solidFill>
                  <a:schemeClr val="bg1"/>
                </a:solidFill>
                <a:effectLst/>
              </a:rPr>
              <a:t>Culmen_Depth_mm</a:t>
            </a:r>
            <a:r>
              <a:rPr lang="en-GB" b="0" i="1" dirty="0">
                <a:solidFill>
                  <a:schemeClr val="bg1"/>
                </a:solidFill>
                <a:effectLst/>
              </a:rPr>
              <a:t> - depth of the penguins bill</a:t>
            </a:r>
            <a:endParaRPr lang="en-GB" b="0" dirty="0">
              <a:solidFill>
                <a:schemeClr val="bg1"/>
              </a:solidFill>
              <a:effectLst/>
            </a:endParaRPr>
          </a:p>
          <a:p>
            <a:pPr marL="285750" indent="-285750">
              <a:buFont typeface="Arial" panose="020B0604020202020204" pitchFamily="34" charset="0"/>
              <a:buChar char="•"/>
            </a:pPr>
            <a:r>
              <a:rPr lang="en-GB" b="0" i="1" dirty="0" err="1">
                <a:solidFill>
                  <a:schemeClr val="bg1"/>
                </a:solidFill>
                <a:effectLst/>
              </a:rPr>
              <a:t>Flipper_Length_mm</a:t>
            </a:r>
            <a:r>
              <a:rPr lang="en-GB" b="0" i="1" dirty="0">
                <a:solidFill>
                  <a:schemeClr val="bg1"/>
                </a:solidFill>
                <a:effectLst/>
              </a:rPr>
              <a:t> - flipper length of the penguin</a:t>
            </a:r>
            <a:endParaRPr lang="en-GB" b="0" dirty="0">
              <a:solidFill>
                <a:schemeClr val="bg1"/>
              </a:solidFill>
              <a:effectLst/>
            </a:endParaRPr>
          </a:p>
          <a:p>
            <a:pPr marL="285750" indent="-285750">
              <a:buFont typeface="Arial" panose="020B0604020202020204" pitchFamily="34" charset="0"/>
              <a:buChar char="•"/>
            </a:pPr>
            <a:r>
              <a:rPr lang="en-GB" b="0" i="1" dirty="0" err="1">
                <a:solidFill>
                  <a:schemeClr val="bg1"/>
                </a:solidFill>
                <a:effectLst/>
              </a:rPr>
              <a:t>Body_Mass_g</a:t>
            </a:r>
            <a:r>
              <a:rPr lang="en-GB" b="0" i="1" dirty="0">
                <a:solidFill>
                  <a:schemeClr val="bg1"/>
                </a:solidFill>
                <a:effectLst/>
              </a:rPr>
              <a:t> - Body mass of the penguin</a:t>
            </a:r>
            <a:endParaRPr lang="en-GB" b="0" dirty="0">
              <a:solidFill>
                <a:schemeClr val="bg1"/>
              </a:solidFill>
              <a:effectLst/>
            </a:endParaRPr>
          </a:p>
          <a:p>
            <a:pPr marL="285750" indent="-285750">
              <a:buFont typeface="Arial" panose="020B0604020202020204" pitchFamily="34" charset="0"/>
              <a:buChar char="•"/>
            </a:pPr>
            <a:r>
              <a:rPr lang="en-GB" b="0" i="1" dirty="0">
                <a:solidFill>
                  <a:schemeClr val="bg1"/>
                </a:solidFill>
                <a:effectLst/>
              </a:rPr>
              <a:t>Sex - Gender of the penguin</a:t>
            </a:r>
            <a:endParaRPr lang="en-GB" b="0" dirty="0">
              <a:solidFill>
                <a:schemeClr val="bg1"/>
              </a:solidFill>
              <a:effectLst/>
            </a:endParaRPr>
          </a:p>
        </p:txBody>
      </p:sp>
      <p:pic>
        <p:nvPicPr>
          <p:cNvPr id="3" name="Picture 2">
            <a:extLst>
              <a:ext uri="{FF2B5EF4-FFF2-40B4-BE49-F238E27FC236}">
                <a16:creationId xmlns:a16="http://schemas.microsoft.com/office/drawing/2014/main" id="{F48A4B65-5372-CB1E-FB54-6B47CCB09EB2}"/>
              </a:ext>
            </a:extLst>
          </p:cNvPr>
          <p:cNvPicPr>
            <a:picLocks noChangeAspect="1"/>
          </p:cNvPicPr>
          <p:nvPr/>
        </p:nvPicPr>
        <p:blipFill rotWithShape="1">
          <a:blip r:embed="rId2">
            <a:extLst>
              <a:ext uri="{28A0092B-C50C-407E-A947-70E740481C1C}">
                <a14:useLocalDpi xmlns:a14="http://schemas.microsoft.com/office/drawing/2010/main" val="0"/>
              </a:ext>
            </a:extLst>
          </a:blip>
          <a:srcRect l="45030" t="11821" r="3150" b="11625"/>
          <a:stretch/>
        </p:blipFill>
        <p:spPr>
          <a:xfrm>
            <a:off x="6944808" y="4109834"/>
            <a:ext cx="3532637" cy="2308324"/>
          </a:xfrm>
          <a:prstGeom prst="rect">
            <a:avLst/>
          </a:prstGeom>
        </p:spPr>
      </p:pic>
      <p:sp>
        <p:nvSpPr>
          <p:cNvPr id="5" name="TextBox 4">
            <a:extLst>
              <a:ext uri="{FF2B5EF4-FFF2-40B4-BE49-F238E27FC236}">
                <a16:creationId xmlns:a16="http://schemas.microsoft.com/office/drawing/2014/main" id="{05D00D73-82DA-3C3D-3E4B-E69C12D25B0D}"/>
              </a:ext>
            </a:extLst>
          </p:cNvPr>
          <p:cNvSpPr txBox="1"/>
          <p:nvPr/>
        </p:nvSpPr>
        <p:spPr>
          <a:xfrm>
            <a:off x="4822784" y="470503"/>
            <a:ext cx="2546431" cy="461665"/>
          </a:xfrm>
          <a:prstGeom prst="rect">
            <a:avLst/>
          </a:prstGeom>
          <a:noFill/>
        </p:spPr>
        <p:txBody>
          <a:bodyPr wrap="square" rtlCol="0">
            <a:spAutoFit/>
          </a:bodyPr>
          <a:lstStyle/>
          <a:p>
            <a:r>
              <a:rPr lang="en-GB" sz="2400" dirty="0"/>
              <a:t>Checking the data</a:t>
            </a:r>
          </a:p>
        </p:txBody>
      </p:sp>
    </p:spTree>
    <p:extLst>
      <p:ext uri="{BB962C8B-B14F-4D97-AF65-F5344CB8AC3E}">
        <p14:creationId xmlns:p14="http://schemas.microsoft.com/office/powerpoint/2010/main" val="447387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C52447-3D2B-CA29-3404-BF0BE36D5E6C}"/>
              </a:ext>
            </a:extLst>
          </p:cNvPr>
          <p:cNvSpPr txBox="1"/>
          <p:nvPr/>
        </p:nvSpPr>
        <p:spPr>
          <a:xfrm>
            <a:off x="1158983" y="1347666"/>
            <a:ext cx="4732529" cy="5078313"/>
          </a:xfrm>
          <a:prstGeom prst="rect">
            <a:avLst/>
          </a:prstGeom>
          <a:solidFill>
            <a:schemeClr val="tx1"/>
          </a:solidFill>
        </p:spPr>
        <p:txBody>
          <a:bodyPr wrap="square" rtlCol="0">
            <a:spAutoFit/>
          </a:bodyPr>
          <a:lstStyle/>
          <a:p>
            <a:r>
              <a:rPr lang="en-GB" b="0" i="0" dirty="0">
                <a:solidFill>
                  <a:schemeClr val="bg1"/>
                </a:solidFill>
                <a:effectLst/>
                <a:latin typeface="Consolas" panose="020B0609020204030204" pitchFamily="49" charset="0"/>
              </a:rPr>
              <a:t>&lt;class '</a:t>
            </a:r>
            <a:r>
              <a:rPr lang="en-GB" b="0" i="0" dirty="0" err="1">
                <a:solidFill>
                  <a:schemeClr val="bg1"/>
                </a:solidFill>
                <a:effectLst/>
                <a:latin typeface="Consolas" panose="020B0609020204030204" pitchFamily="49" charset="0"/>
              </a:rPr>
              <a:t>pandas.core.frame.DataFrame</a:t>
            </a:r>
            <a:r>
              <a:rPr lang="en-GB" b="0" i="0" dirty="0">
                <a:solidFill>
                  <a:schemeClr val="bg1"/>
                </a:solidFill>
                <a:effectLst/>
                <a:latin typeface="Consolas" panose="020B0609020204030204" pitchFamily="49" charset="0"/>
              </a:rPr>
              <a:t>’&gt; </a:t>
            </a:r>
          </a:p>
          <a:p>
            <a:r>
              <a:rPr lang="en-GB" b="0" i="0" dirty="0" err="1">
                <a:solidFill>
                  <a:schemeClr val="bg1"/>
                </a:solidFill>
                <a:effectLst/>
                <a:latin typeface="Consolas" panose="020B0609020204030204" pitchFamily="49" charset="0"/>
              </a:rPr>
              <a:t>RangeIndex</a:t>
            </a:r>
            <a:r>
              <a:rPr lang="en-GB" b="0" i="0" dirty="0">
                <a:solidFill>
                  <a:schemeClr val="bg1"/>
                </a:solidFill>
                <a:effectLst/>
                <a:latin typeface="Consolas" panose="020B0609020204030204" pitchFamily="49" charset="0"/>
              </a:rPr>
              <a:t>: 344 entries, 0 to 343 Data columns (total 7 columns):</a:t>
            </a:r>
          </a:p>
          <a:p>
            <a:r>
              <a:rPr lang="en-GB" b="0" i="0" dirty="0">
                <a:solidFill>
                  <a:schemeClr val="bg1"/>
                </a:solidFill>
                <a:effectLst/>
                <a:latin typeface="Consolas" panose="020B0609020204030204" pitchFamily="49" charset="0"/>
              </a:rPr>
              <a:t> # Column Non-Null Count </a:t>
            </a:r>
            <a:r>
              <a:rPr lang="en-GB" b="0" i="0" dirty="0" err="1">
                <a:solidFill>
                  <a:schemeClr val="bg1"/>
                </a:solidFill>
                <a:effectLst/>
                <a:latin typeface="Consolas" panose="020B0609020204030204" pitchFamily="49" charset="0"/>
              </a:rPr>
              <a:t>Dtype</a:t>
            </a:r>
            <a:endParaRPr lang="en-GB" b="0" i="0" dirty="0">
              <a:solidFill>
                <a:schemeClr val="bg1"/>
              </a:solidFill>
              <a:effectLst/>
              <a:latin typeface="Consolas" panose="020B0609020204030204" pitchFamily="49" charset="0"/>
            </a:endParaRPr>
          </a:p>
          <a:p>
            <a:r>
              <a:rPr lang="en-GB" b="0" i="0" dirty="0">
                <a:solidFill>
                  <a:schemeClr val="bg1"/>
                </a:solidFill>
                <a:effectLst/>
                <a:latin typeface="Consolas" panose="020B0609020204030204" pitchFamily="49" charset="0"/>
              </a:rPr>
              <a:t> --- ------ -------------- -----</a:t>
            </a:r>
          </a:p>
          <a:p>
            <a:r>
              <a:rPr lang="en-GB" b="0" i="0" dirty="0">
                <a:solidFill>
                  <a:schemeClr val="bg1"/>
                </a:solidFill>
                <a:effectLst/>
                <a:latin typeface="Consolas" panose="020B0609020204030204" pitchFamily="49" charset="0"/>
              </a:rPr>
              <a:t> 0 species 344 non-null object</a:t>
            </a:r>
          </a:p>
          <a:p>
            <a:r>
              <a:rPr lang="en-GB" b="0" i="0" dirty="0">
                <a:solidFill>
                  <a:schemeClr val="bg1"/>
                </a:solidFill>
                <a:effectLst/>
                <a:latin typeface="Consolas" panose="020B0609020204030204" pitchFamily="49" charset="0"/>
              </a:rPr>
              <a:t> 1 island 344 non-null object</a:t>
            </a:r>
          </a:p>
          <a:p>
            <a:r>
              <a:rPr lang="en-GB" b="0" i="0" dirty="0">
                <a:solidFill>
                  <a:schemeClr val="bg1"/>
                </a:solidFill>
                <a:effectLst/>
                <a:latin typeface="Consolas" panose="020B0609020204030204" pitchFamily="49" charset="0"/>
              </a:rPr>
              <a:t> 2 </a:t>
            </a:r>
            <a:r>
              <a:rPr lang="en-GB" b="0" i="0" dirty="0" err="1">
                <a:solidFill>
                  <a:schemeClr val="bg1"/>
                </a:solidFill>
                <a:effectLst/>
                <a:latin typeface="Consolas" panose="020B0609020204030204" pitchFamily="49" charset="0"/>
              </a:rPr>
              <a:t>culmen_length_mm</a:t>
            </a:r>
            <a:r>
              <a:rPr lang="en-GB" b="0" i="0" dirty="0">
                <a:solidFill>
                  <a:schemeClr val="bg1"/>
                </a:solidFill>
                <a:effectLst/>
                <a:latin typeface="Consolas" panose="020B0609020204030204" pitchFamily="49" charset="0"/>
              </a:rPr>
              <a:t> 342 non-null float64</a:t>
            </a:r>
          </a:p>
          <a:p>
            <a:r>
              <a:rPr lang="en-GB" b="0" i="0" dirty="0">
                <a:solidFill>
                  <a:schemeClr val="bg1"/>
                </a:solidFill>
                <a:effectLst/>
                <a:latin typeface="Consolas" panose="020B0609020204030204" pitchFamily="49" charset="0"/>
              </a:rPr>
              <a:t> 3 </a:t>
            </a:r>
            <a:r>
              <a:rPr lang="en-GB" b="0" i="0" dirty="0" err="1">
                <a:solidFill>
                  <a:schemeClr val="bg1"/>
                </a:solidFill>
                <a:effectLst/>
                <a:latin typeface="Consolas" panose="020B0609020204030204" pitchFamily="49" charset="0"/>
              </a:rPr>
              <a:t>culmen_depth_mm</a:t>
            </a:r>
            <a:r>
              <a:rPr lang="en-GB" b="0" i="0" dirty="0">
                <a:solidFill>
                  <a:schemeClr val="bg1"/>
                </a:solidFill>
                <a:effectLst/>
                <a:latin typeface="Consolas" panose="020B0609020204030204" pitchFamily="49" charset="0"/>
              </a:rPr>
              <a:t> 342 non-null float64</a:t>
            </a:r>
          </a:p>
          <a:p>
            <a:r>
              <a:rPr lang="en-GB" b="0" i="0" dirty="0">
                <a:solidFill>
                  <a:schemeClr val="bg1"/>
                </a:solidFill>
                <a:effectLst/>
                <a:latin typeface="Consolas" panose="020B0609020204030204" pitchFamily="49" charset="0"/>
              </a:rPr>
              <a:t> 4 </a:t>
            </a:r>
            <a:r>
              <a:rPr lang="en-GB" b="0" i="0" dirty="0" err="1">
                <a:solidFill>
                  <a:schemeClr val="bg1"/>
                </a:solidFill>
                <a:effectLst/>
                <a:latin typeface="Consolas" panose="020B0609020204030204" pitchFamily="49" charset="0"/>
              </a:rPr>
              <a:t>flipper_length_mm</a:t>
            </a:r>
            <a:r>
              <a:rPr lang="en-GB" b="0" i="0" dirty="0">
                <a:solidFill>
                  <a:schemeClr val="bg1"/>
                </a:solidFill>
                <a:effectLst/>
                <a:latin typeface="Consolas" panose="020B0609020204030204" pitchFamily="49" charset="0"/>
              </a:rPr>
              <a:t> 342 non-null float64</a:t>
            </a:r>
          </a:p>
          <a:p>
            <a:r>
              <a:rPr lang="en-GB" b="0" i="0" dirty="0">
                <a:solidFill>
                  <a:schemeClr val="bg1"/>
                </a:solidFill>
                <a:effectLst/>
                <a:latin typeface="Consolas" panose="020B0609020204030204" pitchFamily="49" charset="0"/>
              </a:rPr>
              <a:t> 5 </a:t>
            </a:r>
            <a:r>
              <a:rPr lang="en-GB" b="0" i="0" dirty="0" err="1">
                <a:solidFill>
                  <a:schemeClr val="bg1"/>
                </a:solidFill>
                <a:effectLst/>
                <a:latin typeface="Consolas" panose="020B0609020204030204" pitchFamily="49" charset="0"/>
              </a:rPr>
              <a:t>body_mass_g</a:t>
            </a:r>
            <a:r>
              <a:rPr lang="en-GB" b="0" i="0" dirty="0">
                <a:solidFill>
                  <a:schemeClr val="bg1"/>
                </a:solidFill>
                <a:effectLst/>
                <a:latin typeface="Consolas" panose="020B0609020204030204" pitchFamily="49" charset="0"/>
              </a:rPr>
              <a:t> 342 non-null float64</a:t>
            </a:r>
          </a:p>
          <a:p>
            <a:r>
              <a:rPr lang="en-GB" b="0" i="0" dirty="0">
                <a:solidFill>
                  <a:schemeClr val="bg1"/>
                </a:solidFill>
                <a:effectLst/>
                <a:latin typeface="Consolas" panose="020B0609020204030204" pitchFamily="49" charset="0"/>
              </a:rPr>
              <a:t> 6 sex 334 non-null object </a:t>
            </a:r>
          </a:p>
          <a:p>
            <a:r>
              <a:rPr lang="en-GB" b="0" i="0" dirty="0" err="1">
                <a:solidFill>
                  <a:schemeClr val="bg1"/>
                </a:solidFill>
                <a:effectLst/>
                <a:latin typeface="Consolas" panose="020B0609020204030204" pitchFamily="49" charset="0"/>
              </a:rPr>
              <a:t>dtypes</a:t>
            </a:r>
            <a:r>
              <a:rPr lang="en-GB" b="0" i="0" dirty="0">
                <a:solidFill>
                  <a:schemeClr val="bg1"/>
                </a:solidFill>
                <a:effectLst/>
                <a:latin typeface="Consolas" panose="020B0609020204030204" pitchFamily="49" charset="0"/>
              </a:rPr>
              <a:t>: float64(4), object(3)</a:t>
            </a:r>
          </a:p>
          <a:p>
            <a:r>
              <a:rPr lang="en-GB" b="0" i="0" dirty="0">
                <a:solidFill>
                  <a:schemeClr val="bg1"/>
                </a:solidFill>
                <a:effectLst/>
                <a:latin typeface="Consolas" panose="020B0609020204030204" pitchFamily="49" charset="0"/>
              </a:rPr>
              <a:t> memory usage: 18.9+ KB</a:t>
            </a:r>
            <a:endParaRPr lang="en-GB" dirty="0">
              <a:solidFill>
                <a:schemeClr val="bg1"/>
              </a:solidFill>
            </a:endParaRPr>
          </a:p>
        </p:txBody>
      </p:sp>
      <p:sp>
        <p:nvSpPr>
          <p:cNvPr id="4" name="TextBox 3">
            <a:extLst>
              <a:ext uri="{FF2B5EF4-FFF2-40B4-BE49-F238E27FC236}">
                <a16:creationId xmlns:a16="http://schemas.microsoft.com/office/drawing/2014/main" id="{037AF0BA-84A7-2B74-64C8-3C87A9657C05}"/>
              </a:ext>
            </a:extLst>
          </p:cNvPr>
          <p:cNvSpPr txBox="1"/>
          <p:nvPr/>
        </p:nvSpPr>
        <p:spPr>
          <a:xfrm>
            <a:off x="1158983" y="932168"/>
            <a:ext cx="3123649" cy="400110"/>
          </a:xfrm>
          <a:prstGeom prst="rect">
            <a:avLst/>
          </a:prstGeom>
          <a:noFill/>
        </p:spPr>
        <p:txBody>
          <a:bodyPr wrap="square" rtlCol="0">
            <a:spAutoFit/>
          </a:bodyPr>
          <a:lstStyle/>
          <a:p>
            <a:r>
              <a:rPr lang="en-GB" sz="2000" dirty="0"/>
              <a:t>df.info()</a:t>
            </a:r>
          </a:p>
        </p:txBody>
      </p:sp>
      <p:sp>
        <p:nvSpPr>
          <p:cNvPr id="3" name="TextBox 2">
            <a:extLst>
              <a:ext uri="{FF2B5EF4-FFF2-40B4-BE49-F238E27FC236}">
                <a16:creationId xmlns:a16="http://schemas.microsoft.com/office/drawing/2014/main" id="{706FE384-226D-3AD1-795E-594B9044BFFC}"/>
              </a:ext>
            </a:extLst>
          </p:cNvPr>
          <p:cNvSpPr txBox="1"/>
          <p:nvPr/>
        </p:nvSpPr>
        <p:spPr>
          <a:xfrm>
            <a:off x="6196314" y="1347666"/>
            <a:ext cx="4732530" cy="5170646"/>
          </a:xfrm>
          <a:prstGeom prst="rect">
            <a:avLst/>
          </a:prstGeom>
          <a:noFill/>
        </p:spPr>
        <p:txBody>
          <a:bodyPr wrap="square" rtlCol="0">
            <a:spAutoFit/>
          </a:bodyPr>
          <a:lstStyle/>
          <a:p>
            <a:pPr marL="342900" indent="-342900">
              <a:buFont typeface="Arial" panose="020B0604020202020204" pitchFamily="34" charset="0"/>
              <a:buChar char="•"/>
            </a:pPr>
            <a:r>
              <a:rPr lang="en-GB" sz="2400" dirty="0"/>
              <a:t>Check the data: 344 rows, 7 columns</a:t>
            </a:r>
          </a:p>
          <a:p>
            <a:pPr marL="342900"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400" dirty="0"/>
              <a:t>10 rows with no data and also a full stop</a:t>
            </a:r>
          </a:p>
          <a:p>
            <a:pPr marL="342900"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400" dirty="0"/>
              <a:t>Decision to replace all empty fields with an average or remove the rows</a:t>
            </a:r>
          </a:p>
          <a:p>
            <a:pPr marL="342900"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400" dirty="0"/>
              <a:t>Replaced the full stop with a null entry and removed all null entries. This was 3%</a:t>
            </a:r>
          </a:p>
          <a:p>
            <a:endParaRPr lang="en-GB" dirty="0">
              <a:solidFill>
                <a:schemeClr val="bg1"/>
              </a:solidFill>
            </a:endParaRPr>
          </a:p>
        </p:txBody>
      </p:sp>
      <p:sp>
        <p:nvSpPr>
          <p:cNvPr id="5" name="TextBox 4">
            <a:extLst>
              <a:ext uri="{FF2B5EF4-FFF2-40B4-BE49-F238E27FC236}">
                <a16:creationId xmlns:a16="http://schemas.microsoft.com/office/drawing/2014/main" id="{BFD15FEB-110F-FA20-D7EE-8278B40677BA}"/>
              </a:ext>
            </a:extLst>
          </p:cNvPr>
          <p:cNvSpPr txBox="1"/>
          <p:nvPr/>
        </p:nvSpPr>
        <p:spPr>
          <a:xfrm>
            <a:off x="4822784" y="470503"/>
            <a:ext cx="2546431" cy="461665"/>
          </a:xfrm>
          <a:prstGeom prst="rect">
            <a:avLst/>
          </a:prstGeom>
          <a:noFill/>
        </p:spPr>
        <p:txBody>
          <a:bodyPr wrap="square" rtlCol="0">
            <a:spAutoFit/>
          </a:bodyPr>
          <a:lstStyle/>
          <a:p>
            <a:r>
              <a:rPr lang="en-GB" sz="2400" dirty="0"/>
              <a:t>Cleaning the data</a:t>
            </a:r>
          </a:p>
        </p:txBody>
      </p:sp>
    </p:spTree>
    <p:extLst>
      <p:ext uri="{BB962C8B-B14F-4D97-AF65-F5344CB8AC3E}">
        <p14:creationId xmlns:p14="http://schemas.microsoft.com/office/powerpoint/2010/main" val="1058020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E9BFB3-4FDB-1748-8A40-1C5DBAED6B93}"/>
              </a:ext>
            </a:extLst>
          </p:cNvPr>
          <p:cNvPicPr>
            <a:picLocks noChangeAspect="1"/>
          </p:cNvPicPr>
          <p:nvPr/>
        </p:nvPicPr>
        <p:blipFill>
          <a:blip r:embed="rId2"/>
          <a:stretch>
            <a:fillRect/>
          </a:stretch>
        </p:blipFill>
        <p:spPr>
          <a:xfrm>
            <a:off x="1469212" y="1038240"/>
            <a:ext cx="3044652" cy="2511563"/>
          </a:xfrm>
          <a:prstGeom prst="rect">
            <a:avLst/>
          </a:prstGeom>
        </p:spPr>
      </p:pic>
      <p:pic>
        <p:nvPicPr>
          <p:cNvPr id="5" name="Picture 4">
            <a:extLst>
              <a:ext uri="{FF2B5EF4-FFF2-40B4-BE49-F238E27FC236}">
                <a16:creationId xmlns:a16="http://schemas.microsoft.com/office/drawing/2014/main" id="{87B2EA45-5059-9C88-03B3-D300270F85D9}"/>
              </a:ext>
            </a:extLst>
          </p:cNvPr>
          <p:cNvPicPr>
            <a:picLocks noChangeAspect="1"/>
          </p:cNvPicPr>
          <p:nvPr/>
        </p:nvPicPr>
        <p:blipFill>
          <a:blip r:embed="rId3"/>
          <a:stretch>
            <a:fillRect/>
          </a:stretch>
        </p:blipFill>
        <p:spPr>
          <a:xfrm>
            <a:off x="6943690" y="1038240"/>
            <a:ext cx="3044654" cy="2511564"/>
          </a:xfrm>
          <a:prstGeom prst="rect">
            <a:avLst/>
          </a:prstGeom>
        </p:spPr>
      </p:pic>
      <p:sp>
        <p:nvSpPr>
          <p:cNvPr id="6" name="TextBox 5">
            <a:extLst>
              <a:ext uri="{FF2B5EF4-FFF2-40B4-BE49-F238E27FC236}">
                <a16:creationId xmlns:a16="http://schemas.microsoft.com/office/drawing/2014/main" id="{160AE466-3E53-6CE0-C741-D3403DE8E106}"/>
              </a:ext>
            </a:extLst>
          </p:cNvPr>
          <p:cNvSpPr txBox="1"/>
          <p:nvPr/>
        </p:nvSpPr>
        <p:spPr>
          <a:xfrm>
            <a:off x="6599830" y="4064035"/>
            <a:ext cx="2028878" cy="1200329"/>
          </a:xfrm>
          <a:prstGeom prst="rect">
            <a:avLst/>
          </a:prstGeom>
          <a:noFill/>
        </p:spPr>
        <p:txBody>
          <a:bodyPr wrap="square" rtlCol="0">
            <a:spAutoFit/>
          </a:bodyPr>
          <a:lstStyle/>
          <a:p>
            <a:r>
              <a:rPr lang="en-GB" b="0" i="0" dirty="0">
                <a:solidFill>
                  <a:srgbClr val="EEFFFF"/>
                </a:solidFill>
                <a:effectLst/>
                <a:latin typeface="Consolas" panose="020B0609020204030204" pitchFamily="49" charset="0"/>
              </a:rPr>
              <a:t>island </a:t>
            </a:r>
          </a:p>
          <a:p>
            <a:r>
              <a:rPr lang="en-GB" b="0" i="0" dirty="0">
                <a:solidFill>
                  <a:srgbClr val="EEFFFF"/>
                </a:solidFill>
                <a:effectLst/>
                <a:latin typeface="Consolas" panose="020B0609020204030204" pitchFamily="49" charset="0"/>
              </a:rPr>
              <a:t>Biscoe 163 </a:t>
            </a:r>
          </a:p>
          <a:p>
            <a:r>
              <a:rPr lang="en-GB" b="0" i="0" dirty="0">
                <a:solidFill>
                  <a:srgbClr val="EEFFFF"/>
                </a:solidFill>
                <a:effectLst/>
                <a:latin typeface="Consolas" panose="020B0609020204030204" pitchFamily="49" charset="0"/>
              </a:rPr>
              <a:t>Dream 123 </a:t>
            </a:r>
          </a:p>
          <a:p>
            <a:r>
              <a:rPr lang="en-GB" b="0" i="0" dirty="0">
                <a:solidFill>
                  <a:srgbClr val="EEFFFF"/>
                </a:solidFill>
                <a:effectLst/>
                <a:latin typeface="Consolas" panose="020B0609020204030204" pitchFamily="49" charset="0"/>
              </a:rPr>
              <a:t>Torgersen 47</a:t>
            </a:r>
            <a:endParaRPr lang="en-GB" dirty="0"/>
          </a:p>
        </p:txBody>
      </p:sp>
      <p:sp>
        <p:nvSpPr>
          <p:cNvPr id="8" name="TextBox 7">
            <a:extLst>
              <a:ext uri="{FF2B5EF4-FFF2-40B4-BE49-F238E27FC236}">
                <a16:creationId xmlns:a16="http://schemas.microsoft.com/office/drawing/2014/main" id="{F54F07F0-1437-43E9-A27C-874C264A2E45}"/>
              </a:ext>
            </a:extLst>
          </p:cNvPr>
          <p:cNvSpPr txBox="1"/>
          <p:nvPr/>
        </p:nvSpPr>
        <p:spPr>
          <a:xfrm>
            <a:off x="1065002" y="4064035"/>
            <a:ext cx="2007881" cy="1200329"/>
          </a:xfrm>
          <a:prstGeom prst="rect">
            <a:avLst/>
          </a:prstGeom>
          <a:noFill/>
        </p:spPr>
        <p:txBody>
          <a:bodyPr wrap="square">
            <a:spAutoFit/>
          </a:bodyPr>
          <a:lstStyle/>
          <a:p>
            <a:r>
              <a:rPr lang="en-GB" b="0" i="0" dirty="0">
                <a:solidFill>
                  <a:srgbClr val="EEFFFF"/>
                </a:solidFill>
                <a:effectLst/>
                <a:latin typeface="Consolas" panose="020B0609020204030204" pitchFamily="49" charset="0"/>
              </a:rPr>
              <a:t>species </a:t>
            </a:r>
          </a:p>
          <a:p>
            <a:r>
              <a:rPr lang="en-GB" b="0" i="0" dirty="0">
                <a:solidFill>
                  <a:srgbClr val="EEFFFF"/>
                </a:solidFill>
                <a:effectLst/>
                <a:latin typeface="Consolas" panose="020B0609020204030204" pitchFamily="49" charset="0"/>
              </a:rPr>
              <a:t>Adelie 146 </a:t>
            </a:r>
          </a:p>
          <a:p>
            <a:r>
              <a:rPr lang="en-GB" b="0" i="0" dirty="0">
                <a:solidFill>
                  <a:srgbClr val="EEFFFF"/>
                </a:solidFill>
                <a:effectLst/>
                <a:latin typeface="Consolas" panose="020B0609020204030204" pitchFamily="49" charset="0"/>
              </a:rPr>
              <a:t>Gentoo 119 </a:t>
            </a:r>
          </a:p>
          <a:p>
            <a:r>
              <a:rPr lang="en-GB" b="0" i="0" dirty="0">
                <a:solidFill>
                  <a:srgbClr val="EEFFFF"/>
                </a:solidFill>
                <a:effectLst/>
                <a:latin typeface="Consolas" panose="020B0609020204030204" pitchFamily="49" charset="0"/>
              </a:rPr>
              <a:t>Chinstrap 68 </a:t>
            </a:r>
            <a:endParaRPr lang="en-GB" dirty="0"/>
          </a:p>
        </p:txBody>
      </p:sp>
      <p:pic>
        <p:nvPicPr>
          <p:cNvPr id="2" name="Picture 1">
            <a:extLst>
              <a:ext uri="{FF2B5EF4-FFF2-40B4-BE49-F238E27FC236}">
                <a16:creationId xmlns:a16="http://schemas.microsoft.com/office/drawing/2014/main" id="{8F6B6BBA-3C42-32D0-0A08-A12B6A8DF4B4}"/>
              </a:ext>
            </a:extLst>
          </p:cNvPr>
          <p:cNvPicPr>
            <a:picLocks noChangeAspect="1"/>
          </p:cNvPicPr>
          <p:nvPr/>
        </p:nvPicPr>
        <p:blipFill rotWithShape="1">
          <a:blip r:embed="rId4"/>
          <a:srcRect l="1" r="65600"/>
          <a:stretch/>
        </p:blipFill>
        <p:spPr>
          <a:xfrm>
            <a:off x="2991538" y="3741518"/>
            <a:ext cx="2413519" cy="2465142"/>
          </a:xfrm>
          <a:prstGeom prst="rect">
            <a:avLst/>
          </a:prstGeom>
        </p:spPr>
      </p:pic>
      <p:pic>
        <p:nvPicPr>
          <p:cNvPr id="4" name="Picture 3">
            <a:extLst>
              <a:ext uri="{FF2B5EF4-FFF2-40B4-BE49-F238E27FC236}">
                <a16:creationId xmlns:a16="http://schemas.microsoft.com/office/drawing/2014/main" id="{0A1591CD-18EC-129C-870C-9968ED488352}"/>
              </a:ext>
            </a:extLst>
          </p:cNvPr>
          <p:cNvPicPr>
            <a:picLocks noChangeAspect="1"/>
          </p:cNvPicPr>
          <p:nvPr/>
        </p:nvPicPr>
        <p:blipFill rotWithShape="1">
          <a:blip r:embed="rId4"/>
          <a:srcRect l="32467" r="33134"/>
          <a:stretch/>
        </p:blipFill>
        <p:spPr>
          <a:xfrm>
            <a:off x="8466017" y="3741518"/>
            <a:ext cx="2413519" cy="2465142"/>
          </a:xfrm>
          <a:prstGeom prst="rect">
            <a:avLst/>
          </a:prstGeom>
        </p:spPr>
      </p:pic>
      <p:sp>
        <p:nvSpPr>
          <p:cNvPr id="7" name="TextBox 6">
            <a:extLst>
              <a:ext uri="{FF2B5EF4-FFF2-40B4-BE49-F238E27FC236}">
                <a16:creationId xmlns:a16="http://schemas.microsoft.com/office/drawing/2014/main" id="{E3B2A414-5AE9-69CE-1E15-16682AEFADB4}"/>
              </a:ext>
            </a:extLst>
          </p:cNvPr>
          <p:cNvSpPr txBox="1"/>
          <p:nvPr/>
        </p:nvSpPr>
        <p:spPr>
          <a:xfrm>
            <a:off x="4385063" y="293175"/>
            <a:ext cx="3229206" cy="461665"/>
          </a:xfrm>
          <a:prstGeom prst="rect">
            <a:avLst/>
          </a:prstGeom>
          <a:noFill/>
        </p:spPr>
        <p:txBody>
          <a:bodyPr wrap="square" rtlCol="0">
            <a:spAutoFit/>
          </a:bodyPr>
          <a:lstStyle/>
          <a:p>
            <a:r>
              <a:rPr lang="en-GB" sz="2400" dirty="0"/>
              <a:t>Species and Locations</a:t>
            </a:r>
          </a:p>
        </p:txBody>
      </p:sp>
    </p:spTree>
    <p:extLst>
      <p:ext uri="{BB962C8B-B14F-4D97-AF65-F5344CB8AC3E}">
        <p14:creationId xmlns:p14="http://schemas.microsoft.com/office/powerpoint/2010/main" val="2005169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lack and white images, side-by-side, showing the three species of penguins included in the penguins dataset: chinstrap (left), gentoo (center), and Adélie (right). Photos by KB Gorman. ">
            <a:extLst>
              <a:ext uri="{FF2B5EF4-FFF2-40B4-BE49-F238E27FC236}">
                <a16:creationId xmlns:a16="http://schemas.microsoft.com/office/drawing/2014/main" id="{C8E58F79-AD39-DDEF-0939-C0B11D884F0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882"/>
          <a:stretch/>
        </p:blipFill>
        <p:spPr bwMode="auto">
          <a:xfrm>
            <a:off x="551197" y="1773660"/>
            <a:ext cx="4899949" cy="252435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F9F0E833-8C5F-385C-0352-C02C9AD6FE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54155" y="1507435"/>
            <a:ext cx="6056098" cy="4395649"/>
          </a:xfrm>
          <a:prstGeom prst="rect">
            <a:avLst/>
          </a:prstGeom>
        </p:spPr>
      </p:pic>
      <p:sp>
        <p:nvSpPr>
          <p:cNvPr id="4" name="TextBox 3">
            <a:extLst>
              <a:ext uri="{FF2B5EF4-FFF2-40B4-BE49-F238E27FC236}">
                <a16:creationId xmlns:a16="http://schemas.microsoft.com/office/drawing/2014/main" id="{86E9D9EE-E3AD-4288-17D2-E17857BE867D}"/>
              </a:ext>
            </a:extLst>
          </p:cNvPr>
          <p:cNvSpPr txBox="1"/>
          <p:nvPr/>
        </p:nvSpPr>
        <p:spPr>
          <a:xfrm>
            <a:off x="3836042" y="613458"/>
            <a:ext cx="4519915" cy="461665"/>
          </a:xfrm>
          <a:prstGeom prst="rect">
            <a:avLst/>
          </a:prstGeom>
          <a:noFill/>
        </p:spPr>
        <p:txBody>
          <a:bodyPr wrap="square" rtlCol="0">
            <a:spAutoFit/>
          </a:bodyPr>
          <a:lstStyle/>
          <a:p>
            <a:r>
              <a:rPr lang="en-GB" sz="2400" dirty="0"/>
              <a:t>Penguin species and area of Study</a:t>
            </a:r>
          </a:p>
        </p:txBody>
      </p:sp>
      <p:sp>
        <p:nvSpPr>
          <p:cNvPr id="6" name="TextBox 5">
            <a:extLst>
              <a:ext uri="{FF2B5EF4-FFF2-40B4-BE49-F238E27FC236}">
                <a16:creationId xmlns:a16="http://schemas.microsoft.com/office/drawing/2014/main" id="{A92FBBAB-0FA9-4BC4-DCCB-683FE53D9CF9}"/>
              </a:ext>
            </a:extLst>
          </p:cNvPr>
          <p:cNvSpPr txBox="1"/>
          <p:nvPr/>
        </p:nvSpPr>
        <p:spPr>
          <a:xfrm>
            <a:off x="805099" y="1465883"/>
            <a:ext cx="4724401" cy="307777"/>
          </a:xfrm>
          <a:prstGeom prst="rect">
            <a:avLst/>
          </a:prstGeom>
          <a:noFill/>
        </p:spPr>
        <p:txBody>
          <a:bodyPr wrap="square" rtlCol="0">
            <a:spAutoFit/>
          </a:bodyPr>
          <a:lstStyle/>
          <a:p>
            <a:r>
              <a:rPr lang="en-GB" sz="1400" dirty="0"/>
              <a:t>Chinstrap                                Gentoo                                   </a:t>
            </a:r>
            <a:r>
              <a:rPr lang="en-GB" sz="1400" dirty="0" err="1"/>
              <a:t>Adelié</a:t>
            </a:r>
            <a:endParaRPr lang="en-GB" sz="1400" dirty="0"/>
          </a:p>
        </p:txBody>
      </p:sp>
      <p:sp>
        <p:nvSpPr>
          <p:cNvPr id="7" name="TextBox 6">
            <a:extLst>
              <a:ext uri="{FF2B5EF4-FFF2-40B4-BE49-F238E27FC236}">
                <a16:creationId xmlns:a16="http://schemas.microsoft.com/office/drawing/2014/main" id="{29BC6D8D-98EF-732F-9B02-19A0CF5B9D66}"/>
              </a:ext>
            </a:extLst>
          </p:cNvPr>
          <p:cNvSpPr txBox="1"/>
          <p:nvPr/>
        </p:nvSpPr>
        <p:spPr>
          <a:xfrm>
            <a:off x="365999" y="4339567"/>
            <a:ext cx="5163501" cy="1569660"/>
          </a:xfrm>
          <a:prstGeom prst="rect">
            <a:avLst/>
          </a:prstGeom>
          <a:noFill/>
        </p:spPr>
        <p:txBody>
          <a:bodyPr wrap="square" rtlCol="0">
            <a:spAutoFit/>
          </a:bodyPr>
          <a:lstStyle/>
          <a:p>
            <a:pPr marL="285750" indent="-285750">
              <a:buFont typeface="Arial" panose="020B0604020202020204" pitchFamily="34" charset="0"/>
              <a:buChar char="•"/>
            </a:pPr>
            <a:r>
              <a:rPr lang="en-GB" sz="1600" dirty="0"/>
              <a:t>Data and original study in 2007 -2009</a:t>
            </a:r>
            <a:r>
              <a:rPr lang="en-GB" sz="1600" b="0" i="0" dirty="0">
                <a:effectLst/>
              </a:rPr>
              <a:t> collected and made available </a:t>
            </a:r>
            <a:r>
              <a:rPr lang="en-GB" sz="1600" dirty="0"/>
              <a:t>by  </a:t>
            </a:r>
            <a:r>
              <a:rPr lang="en-GB" sz="1600" dirty="0" err="1"/>
              <a:t>Dr.</a:t>
            </a:r>
            <a:r>
              <a:rPr lang="en-GB" sz="1600" dirty="0"/>
              <a:t> Kristen Gorman and the Palmer Station, </a:t>
            </a:r>
            <a:r>
              <a:rPr lang="en-GB" sz="1600" dirty="0" err="1"/>
              <a:t>Antartica</a:t>
            </a:r>
            <a:r>
              <a:rPr lang="en-GB" sz="1600" dirty="0"/>
              <a:t> LTER</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b="0" i="0" dirty="0">
                <a:effectLst/>
              </a:rPr>
              <a:t>Image generated from base maps provided by the National Snow and Ice Data Centre's map server A-CAP.</a:t>
            </a:r>
            <a:endParaRPr lang="en-GB" sz="1600" dirty="0"/>
          </a:p>
        </p:txBody>
      </p:sp>
    </p:spTree>
    <p:extLst>
      <p:ext uri="{BB962C8B-B14F-4D97-AF65-F5344CB8AC3E}">
        <p14:creationId xmlns:p14="http://schemas.microsoft.com/office/powerpoint/2010/main" val="1328741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86422E0-E155-C57A-EDD4-180B77EBA234}"/>
              </a:ext>
            </a:extLst>
          </p:cNvPr>
          <p:cNvPicPr>
            <a:picLocks noChangeAspect="1"/>
          </p:cNvPicPr>
          <p:nvPr/>
        </p:nvPicPr>
        <p:blipFill rotWithShape="1">
          <a:blip r:embed="rId2"/>
          <a:srcRect t="13369"/>
          <a:stretch/>
        </p:blipFill>
        <p:spPr>
          <a:xfrm>
            <a:off x="1710267" y="1226919"/>
            <a:ext cx="8771465" cy="3298784"/>
          </a:xfrm>
          <a:prstGeom prst="rect">
            <a:avLst/>
          </a:prstGeom>
        </p:spPr>
      </p:pic>
      <p:graphicFrame>
        <p:nvGraphicFramePr>
          <p:cNvPr id="3" name="Table 2">
            <a:extLst>
              <a:ext uri="{FF2B5EF4-FFF2-40B4-BE49-F238E27FC236}">
                <a16:creationId xmlns:a16="http://schemas.microsoft.com/office/drawing/2014/main" id="{D31C029A-3DD2-FC32-39CB-459DD4DC129B}"/>
              </a:ext>
            </a:extLst>
          </p:cNvPr>
          <p:cNvGraphicFramePr>
            <a:graphicFrameLocks noGrp="1"/>
          </p:cNvGraphicFramePr>
          <p:nvPr>
            <p:extLst>
              <p:ext uri="{D42A27DB-BD31-4B8C-83A1-F6EECF244321}">
                <p14:modId xmlns:p14="http://schemas.microsoft.com/office/powerpoint/2010/main" val="2739654283"/>
              </p:ext>
            </p:extLst>
          </p:nvPr>
        </p:nvGraphicFramePr>
        <p:xfrm>
          <a:off x="1710267" y="4654974"/>
          <a:ext cx="8771466" cy="1483360"/>
        </p:xfrm>
        <a:graphic>
          <a:graphicData uri="http://schemas.openxmlformats.org/drawingml/2006/table">
            <a:tbl>
              <a:tblPr firstRow="1" bandRow="1">
                <a:tableStyleId>{5C22544A-7EE6-4342-B048-85BDC9FD1C3A}</a:tableStyleId>
              </a:tblPr>
              <a:tblGrid>
                <a:gridCol w="2923822">
                  <a:extLst>
                    <a:ext uri="{9D8B030D-6E8A-4147-A177-3AD203B41FA5}">
                      <a16:colId xmlns:a16="http://schemas.microsoft.com/office/drawing/2014/main" val="325669538"/>
                    </a:ext>
                  </a:extLst>
                </a:gridCol>
                <a:gridCol w="2923822">
                  <a:extLst>
                    <a:ext uri="{9D8B030D-6E8A-4147-A177-3AD203B41FA5}">
                      <a16:colId xmlns:a16="http://schemas.microsoft.com/office/drawing/2014/main" val="1369338061"/>
                    </a:ext>
                  </a:extLst>
                </a:gridCol>
                <a:gridCol w="2923822">
                  <a:extLst>
                    <a:ext uri="{9D8B030D-6E8A-4147-A177-3AD203B41FA5}">
                      <a16:colId xmlns:a16="http://schemas.microsoft.com/office/drawing/2014/main" val="3607884262"/>
                    </a:ext>
                  </a:extLst>
                </a:gridCol>
              </a:tblGrid>
              <a:tr h="370840">
                <a:tc>
                  <a:txBody>
                    <a:bodyPr/>
                    <a:lstStyle/>
                    <a:p>
                      <a:r>
                        <a:rPr lang="en-GB" dirty="0"/>
                        <a:t>Dream</a:t>
                      </a:r>
                    </a:p>
                  </a:txBody>
                  <a:tcPr/>
                </a:tc>
                <a:tc>
                  <a:txBody>
                    <a:bodyPr/>
                    <a:lstStyle/>
                    <a:p>
                      <a:r>
                        <a:rPr lang="en-GB" dirty="0"/>
                        <a:t>Torgersen</a:t>
                      </a:r>
                    </a:p>
                  </a:txBody>
                  <a:tcPr/>
                </a:tc>
                <a:tc>
                  <a:txBody>
                    <a:bodyPr/>
                    <a:lstStyle/>
                    <a:p>
                      <a:r>
                        <a:rPr lang="en-GB" dirty="0"/>
                        <a:t>Biscoe</a:t>
                      </a:r>
                    </a:p>
                  </a:txBody>
                  <a:tcPr/>
                </a:tc>
                <a:extLst>
                  <a:ext uri="{0D108BD9-81ED-4DB2-BD59-A6C34878D82A}">
                    <a16:rowId xmlns:a16="http://schemas.microsoft.com/office/drawing/2014/main" val="3237146896"/>
                  </a:ext>
                </a:extLst>
              </a:tr>
              <a:tr h="370840">
                <a:tc>
                  <a:txBody>
                    <a:bodyPr/>
                    <a:lstStyle/>
                    <a:p>
                      <a:r>
                        <a:rPr lang="en-GB" dirty="0"/>
                        <a:t>Adelie          55</a:t>
                      </a:r>
                    </a:p>
                  </a:txBody>
                  <a:tcPr/>
                </a:tc>
                <a:tc>
                  <a:txBody>
                    <a:bodyPr/>
                    <a:lstStyle/>
                    <a:p>
                      <a:r>
                        <a:rPr lang="en-GB" dirty="0"/>
                        <a:t>Adelie      47</a:t>
                      </a:r>
                    </a:p>
                  </a:txBody>
                  <a:tcPr/>
                </a:tc>
                <a:tc>
                  <a:txBody>
                    <a:bodyPr/>
                    <a:lstStyle/>
                    <a:p>
                      <a:r>
                        <a:rPr lang="en-GB" dirty="0"/>
                        <a:t>Adelie       44</a:t>
                      </a:r>
                    </a:p>
                  </a:txBody>
                  <a:tcPr/>
                </a:tc>
                <a:extLst>
                  <a:ext uri="{0D108BD9-81ED-4DB2-BD59-A6C34878D82A}">
                    <a16:rowId xmlns:a16="http://schemas.microsoft.com/office/drawing/2014/main" val="511507190"/>
                  </a:ext>
                </a:extLst>
              </a:tr>
              <a:tr h="370840">
                <a:tc>
                  <a:txBody>
                    <a:bodyPr/>
                    <a:lstStyle/>
                    <a:p>
                      <a:r>
                        <a:rPr lang="en-GB" dirty="0"/>
                        <a:t>Chinstrap   68</a:t>
                      </a:r>
                    </a:p>
                  </a:txBody>
                  <a:tcPr/>
                </a:tc>
                <a:tc>
                  <a:txBody>
                    <a:bodyPr/>
                    <a:lstStyle/>
                    <a:p>
                      <a:endParaRPr lang="en-GB" dirty="0"/>
                    </a:p>
                  </a:txBody>
                  <a:tcPr/>
                </a:tc>
                <a:tc>
                  <a:txBody>
                    <a:bodyPr/>
                    <a:lstStyle/>
                    <a:p>
                      <a:r>
                        <a:rPr lang="en-GB" dirty="0"/>
                        <a:t>Gentoo    119</a:t>
                      </a:r>
                    </a:p>
                  </a:txBody>
                  <a:tcPr/>
                </a:tc>
                <a:extLst>
                  <a:ext uri="{0D108BD9-81ED-4DB2-BD59-A6C34878D82A}">
                    <a16:rowId xmlns:a16="http://schemas.microsoft.com/office/drawing/2014/main" val="2567943452"/>
                  </a:ext>
                </a:extLst>
              </a:tr>
              <a:tr h="370840">
                <a:tc>
                  <a:txBody>
                    <a:bodyPr/>
                    <a:lstStyle/>
                    <a:p>
                      <a:r>
                        <a:rPr lang="en-GB" dirty="0"/>
                        <a:t>123</a:t>
                      </a:r>
                    </a:p>
                  </a:txBody>
                  <a:tcPr/>
                </a:tc>
                <a:tc>
                  <a:txBody>
                    <a:bodyPr/>
                    <a:lstStyle/>
                    <a:p>
                      <a:r>
                        <a:rPr lang="en-GB" dirty="0"/>
                        <a:t>47</a:t>
                      </a:r>
                    </a:p>
                  </a:txBody>
                  <a:tcPr/>
                </a:tc>
                <a:tc>
                  <a:txBody>
                    <a:bodyPr/>
                    <a:lstStyle/>
                    <a:p>
                      <a:r>
                        <a:rPr lang="en-GB" dirty="0"/>
                        <a:t>163</a:t>
                      </a:r>
                    </a:p>
                  </a:txBody>
                  <a:tcPr/>
                </a:tc>
                <a:extLst>
                  <a:ext uri="{0D108BD9-81ED-4DB2-BD59-A6C34878D82A}">
                    <a16:rowId xmlns:a16="http://schemas.microsoft.com/office/drawing/2014/main" val="692773466"/>
                  </a:ext>
                </a:extLst>
              </a:tr>
            </a:tbl>
          </a:graphicData>
        </a:graphic>
      </p:graphicFrame>
      <p:sp>
        <p:nvSpPr>
          <p:cNvPr id="6" name="TextBox 5">
            <a:extLst>
              <a:ext uri="{FF2B5EF4-FFF2-40B4-BE49-F238E27FC236}">
                <a16:creationId xmlns:a16="http://schemas.microsoft.com/office/drawing/2014/main" id="{14484B4A-06A0-7AC0-0672-E35521792CBD}"/>
              </a:ext>
            </a:extLst>
          </p:cNvPr>
          <p:cNvSpPr txBox="1"/>
          <p:nvPr/>
        </p:nvSpPr>
        <p:spPr>
          <a:xfrm>
            <a:off x="3038353" y="473933"/>
            <a:ext cx="6115292" cy="461665"/>
          </a:xfrm>
          <a:prstGeom prst="rect">
            <a:avLst/>
          </a:prstGeom>
          <a:noFill/>
        </p:spPr>
        <p:txBody>
          <a:bodyPr wrap="square" rtlCol="0">
            <a:spAutoFit/>
          </a:bodyPr>
          <a:lstStyle/>
          <a:p>
            <a:r>
              <a:rPr lang="en-GB" sz="2400" dirty="0"/>
              <a:t>Penguin species and population on each island</a:t>
            </a:r>
          </a:p>
        </p:txBody>
      </p:sp>
    </p:spTree>
    <p:extLst>
      <p:ext uri="{BB962C8B-B14F-4D97-AF65-F5344CB8AC3E}">
        <p14:creationId xmlns:p14="http://schemas.microsoft.com/office/powerpoint/2010/main" val="669306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7BA981D-45EF-3F9A-E0C1-CCB023248CC4}"/>
              </a:ext>
            </a:extLst>
          </p:cNvPr>
          <p:cNvPicPr>
            <a:picLocks noChangeAspect="1"/>
          </p:cNvPicPr>
          <p:nvPr/>
        </p:nvPicPr>
        <p:blipFill rotWithShape="1">
          <a:blip r:embed="rId2"/>
          <a:srcRect t="4295"/>
          <a:stretch/>
        </p:blipFill>
        <p:spPr>
          <a:xfrm>
            <a:off x="773281" y="1076446"/>
            <a:ext cx="4331154" cy="2434885"/>
          </a:xfrm>
          <a:prstGeom prst="rect">
            <a:avLst/>
          </a:prstGeom>
        </p:spPr>
      </p:pic>
      <p:sp>
        <p:nvSpPr>
          <p:cNvPr id="2" name="TextBox 1">
            <a:extLst>
              <a:ext uri="{FF2B5EF4-FFF2-40B4-BE49-F238E27FC236}">
                <a16:creationId xmlns:a16="http://schemas.microsoft.com/office/drawing/2014/main" id="{DA96A8D5-760F-13E7-D49C-B4BF5A288ABE}"/>
              </a:ext>
            </a:extLst>
          </p:cNvPr>
          <p:cNvSpPr txBox="1"/>
          <p:nvPr/>
        </p:nvSpPr>
        <p:spPr>
          <a:xfrm>
            <a:off x="2594056" y="1373792"/>
            <a:ext cx="1202442" cy="646331"/>
          </a:xfrm>
          <a:prstGeom prst="rect">
            <a:avLst/>
          </a:prstGeom>
          <a:noFill/>
        </p:spPr>
        <p:txBody>
          <a:bodyPr wrap="square" rtlCol="0">
            <a:spAutoFit/>
          </a:bodyPr>
          <a:lstStyle/>
          <a:p>
            <a:r>
              <a:rPr lang="en-GB" sz="1200" b="0" i="0" dirty="0">
                <a:solidFill>
                  <a:schemeClr val="bg1"/>
                </a:solidFill>
                <a:effectLst/>
                <a:latin typeface="Consolas" panose="020B0609020204030204" pitchFamily="49" charset="0"/>
              </a:rPr>
              <a:t>sex </a:t>
            </a:r>
          </a:p>
          <a:p>
            <a:r>
              <a:rPr lang="en-GB" sz="1200" b="0" i="0" dirty="0">
                <a:solidFill>
                  <a:schemeClr val="bg1"/>
                </a:solidFill>
                <a:effectLst/>
                <a:latin typeface="Consolas" panose="020B0609020204030204" pitchFamily="49" charset="0"/>
              </a:rPr>
              <a:t>MALE 168 </a:t>
            </a:r>
          </a:p>
          <a:p>
            <a:r>
              <a:rPr lang="en-GB" sz="1200" b="0" i="0" dirty="0">
                <a:solidFill>
                  <a:schemeClr val="bg1"/>
                </a:solidFill>
                <a:effectLst/>
                <a:latin typeface="Consolas" panose="020B0609020204030204" pitchFamily="49" charset="0"/>
              </a:rPr>
              <a:t>FEMALE 165</a:t>
            </a:r>
            <a:endParaRPr lang="en-GB" sz="1200" dirty="0">
              <a:solidFill>
                <a:schemeClr val="bg1"/>
              </a:solidFill>
            </a:endParaRPr>
          </a:p>
        </p:txBody>
      </p:sp>
      <p:pic>
        <p:nvPicPr>
          <p:cNvPr id="4" name="Picture 3">
            <a:extLst>
              <a:ext uri="{FF2B5EF4-FFF2-40B4-BE49-F238E27FC236}">
                <a16:creationId xmlns:a16="http://schemas.microsoft.com/office/drawing/2014/main" id="{C51AA268-8A91-A4E8-A69F-E4CFA908C991}"/>
              </a:ext>
            </a:extLst>
          </p:cNvPr>
          <p:cNvPicPr>
            <a:picLocks noChangeAspect="1"/>
          </p:cNvPicPr>
          <p:nvPr/>
        </p:nvPicPr>
        <p:blipFill rotWithShape="1">
          <a:blip r:embed="rId3"/>
          <a:srcRect t="3399" b="671"/>
          <a:stretch/>
        </p:blipFill>
        <p:spPr>
          <a:xfrm>
            <a:off x="773281" y="3727048"/>
            <a:ext cx="4331154" cy="2824223"/>
          </a:xfrm>
          <a:prstGeom prst="rect">
            <a:avLst/>
          </a:prstGeom>
        </p:spPr>
      </p:pic>
      <p:pic>
        <p:nvPicPr>
          <p:cNvPr id="6" name="Picture 5">
            <a:extLst>
              <a:ext uri="{FF2B5EF4-FFF2-40B4-BE49-F238E27FC236}">
                <a16:creationId xmlns:a16="http://schemas.microsoft.com/office/drawing/2014/main" id="{F093871A-81F7-B09E-FC59-C0B3F8D31E4C}"/>
              </a:ext>
            </a:extLst>
          </p:cNvPr>
          <p:cNvPicPr>
            <a:picLocks noChangeAspect="1"/>
          </p:cNvPicPr>
          <p:nvPr/>
        </p:nvPicPr>
        <p:blipFill>
          <a:blip r:embed="rId4"/>
          <a:stretch>
            <a:fillRect/>
          </a:stretch>
        </p:blipFill>
        <p:spPr>
          <a:xfrm>
            <a:off x="5684053" y="2548864"/>
            <a:ext cx="5756927" cy="4003703"/>
          </a:xfrm>
          <a:prstGeom prst="rect">
            <a:avLst/>
          </a:prstGeom>
        </p:spPr>
      </p:pic>
      <p:sp>
        <p:nvSpPr>
          <p:cNvPr id="8" name="TextBox 7">
            <a:extLst>
              <a:ext uri="{FF2B5EF4-FFF2-40B4-BE49-F238E27FC236}">
                <a16:creationId xmlns:a16="http://schemas.microsoft.com/office/drawing/2014/main" id="{F59BB33D-A4AC-BAAC-794C-F00FEF4751BD}"/>
              </a:ext>
            </a:extLst>
          </p:cNvPr>
          <p:cNvSpPr txBox="1"/>
          <p:nvPr/>
        </p:nvSpPr>
        <p:spPr>
          <a:xfrm>
            <a:off x="3883306" y="389858"/>
            <a:ext cx="4425388" cy="461665"/>
          </a:xfrm>
          <a:prstGeom prst="rect">
            <a:avLst/>
          </a:prstGeom>
          <a:noFill/>
        </p:spPr>
        <p:txBody>
          <a:bodyPr wrap="square" rtlCol="0">
            <a:spAutoFit/>
          </a:bodyPr>
          <a:lstStyle/>
          <a:p>
            <a:r>
              <a:rPr lang="en-GB" sz="2400" dirty="0"/>
              <a:t>Penguin sex  and body mass sizes</a:t>
            </a:r>
          </a:p>
        </p:txBody>
      </p:sp>
      <p:sp>
        <p:nvSpPr>
          <p:cNvPr id="10" name="TextBox 9">
            <a:extLst>
              <a:ext uri="{FF2B5EF4-FFF2-40B4-BE49-F238E27FC236}">
                <a16:creationId xmlns:a16="http://schemas.microsoft.com/office/drawing/2014/main" id="{1D7B4D2B-78FA-51BC-6F40-E318CDDA20E0}"/>
              </a:ext>
            </a:extLst>
          </p:cNvPr>
          <p:cNvSpPr txBox="1"/>
          <p:nvPr/>
        </p:nvSpPr>
        <p:spPr>
          <a:xfrm>
            <a:off x="5729466" y="1053296"/>
            <a:ext cx="5596653" cy="1446550"/>
          </a:xfrm>
          <a:prstGeom prst="rect">
            <a:avLst/>
          </a:prstGeom>
          <a:noFill/>
        </p:spPr>
        <p:txBody>
          <a:bodyPr wrap="square" rtlCol="0">
            <a:spAutoFit/>
          </a:bodyPr>
          <a:lstStyle/>
          <a:p>
            <a:pPr marL="342900" indent="-342900">
              <a:buFont typeface="Arial" panose="020B0604020202020204" pitchFamily="34" charset="0"/>
              <a:buChar char="•"/>
            </a:pPr>
            <a:r>
              <a:rPr lang="en-GB" sz="2200" dirty="0"/>
              <a:t>Penguin species and sex count</a:t>
            </a:r>
          </a:p>
          <a:p>
            <a:pPr marL="342900" indent="-342900">
              <a:buFont typeface="Arial" panose="020B0604020202020204" pitchFamily="34" charset="0"/>
              <a:buChar char="•"/>
            </a:pPr>
            <a:endParaRPr lang="en-GB" sz="2200" dirty="0"/>
          </a:p>
          <a:p>
            <a:pPr marL="342900" indent="-342900">
              <a:buFont typeface="Arial" panose="020B0604020202020204" pitchFamily="34" charset="0"/>
              <a:buChar char="•"/>
            </a:pPr>
            <a:r>
              <a:rPr lang="en-GB" sz="2200" dirty="0"/>
              <a:t>Male and female body mass sizes on a </a:t>
            </a:r>
            <a:r>
              <a:rPr lang="en-GB" sz="2200" dirty="0" err="1"/>
              <a:t>barchart</a:t>
            </a:r>
            <a:r>
              <a:rPr lang="en-GB" sz="2200" dirty="0"/>
              <a:t> and </a:t>
            </a:r>
            <a:r>
              <a:rPr lang="en-GB" sz="2200" dirty="0" err="1"/>
              <a:t>swarmplot</a:t>
            </a:r>
            <a:endParaRPr lang="en-GB" sz="2200" dirty="0"/>
          </a:p>
        </p:txBody>
      </p:sp>
    </p:spTree>
    <p:extLst>
      <p:ext uri="{BB962C8B-B14F-4D97-AF65-F5344CB8AC3E}">
        <p14:creationId xmlns:p14="http://schemas.microsoft.com/office/powerpoint/2010/main" val="751163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1F165D3D-7B2C-E514-F3C4-8BF9CD200B59}"/>
              </a:ext>
            </a:extLst>
          </p:cNvPr>
          <p:cNvGraphicFramePr>
            <a:graphicFrameLocks noGrp="1"/>
          </p:cNvGraphicFramePr>
          <p:nvPr>
            <p:extLst>
              <p:ext uri="{D42A27DB-BD31-4B8C-83A1-F6EECF244321}">
                <p14:modId xmlns:p14="http://schemas.microsoft.com/office/powerpoint/2010/main" val="1392638115"/>
              </p:ext>
            </p:extLst>
          </p:nvPr>
        </p:nvGraphicFramePr>
        <p:xfrm>
          <a:off x="1099596" y="1868315"/>
          <a:ext cx="10000528" cy="3332480"/>
        </p:xfrm>
        <a:graphic>
          <a:graphicData uri="http://schemas.openxmlformats.org/drawingml/2006/table">
            <a:tbl>
              <a:tblPr firstRow="1" bandRow="1">
                <a:tableStyleId>{5C22544A-7EE6-4342-B048-85BDC9FD1C3A}</a:tableStyleId>
              </a:tblPr>
              <a:tblGrid>
                <a:gridCol w="1273214">
                  <a:extLst>
                    <a:ext uri="{9D8B030D-6E8A-4147-A177-3AD203B41FA5}">
                      <a16:colId xmlns:a16="http://schemas.microsoft.com/office/drawing/2014/main" val="2005062199"/>
                    </a:ext>
                  </a:extLst>
                </a:gridCol>
                <a:gridCol w="2129742">
                  <a:extLst>
                    <a:ext uri="{9D8B030D-6E8A-4147-A177-3AD203B41FA5}">
                      <a16:colId xmlns:a16="http://schemas.microsoft.com/office/drawing/2014/main" val="677198631"/>
                    </a:ext>
                  </a:extLst>
                </a:gridCol>
                <a:gridCol w="2233914">
                  <a:extLst>
                    <a:ext uri="{9D8B030D-6E8A-4147-A177-3AD203B41FA5}">
                      <a16:colId xmlns:a16="http://schemas.microsoft.com/office/drawing/2014/main" val="441921778"/>
                    </a:ext>
                  </a:extLst>
                </a:gridCol>
                <a:gridCol w="2176040">
                  <a:extLst>
                    <a:ext uri="{9D8B030D-6E8A-4147-A177-3AD203B41FA5}">
                      <a16:colId xmlns:a16="http://schemas.microsoft.com/office/drawing/2014/main" val="976284824"/>
                    </a:ext>
                  </a:extLst>
                </a:gridCol>
                <a:gridCol w="2187618">
                  <a:extLst>
                    <a:ext uri="{9D8B030D-6E8A-4147-A177-3AD203B41FA5}">
                      <a16:colId xmlns:a16="http://schemas.microsoft.com/office/drawing/2014/main" val="3585783453"/>
                    </a:ext>
                  </a:extLst>
                </a:gridCol>
              </a:tblGrid>
              <a:tr h="0">
                <a:tc>
                  <a:txBody>
                    <a:bodyPr/>
                    <a:lstStyle/>
                    <a:p>
                      <a:pPr algn="l" fontAlgn="ctr"/>
                      <a:endParaRPr lang="en-GB" dirty="0">
                        <a:effectLst/>
                      </a:endParaRPr>
                    </a:p>
                  </a:txBody>
                  <a:tcPr marL="50800" marR="50800" marT="25400" marB="25400" anchor="ctr"/>
                </a:tc>
                <a:tc>
                  <a:txBody>
                    <a:bodyPr/>
                    <a:lstStyle/>
                    <a:p>
                      <a:pPr algn="r" fontAlgn="ctr"/>
                      <a:r>
                        <a:rPr lang="en-GB" dirty="0" err="1">
                          <a:effectLst/>
                        </a:rPr>
                        <a:t>culmen_length_mm</a:t>
                      </a:r>
                      <a:endParaRPr lang="en-GB" dirty="0">
                        <a:effectLst/>
                      </a:endParaRPr>
                    </a:p>
                  </a:txBody>
                  <a:tcPr marL="50800" marR="50800" marT="25400" marB="25400" anchor="ct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lang="en-GB" dirty="0" err="1">
                          <a:effectLst/>
                        </a:rPr>
                        <a:t>culmen_depth_mm</a:t>
                      </a:r>
                      <a:endParaRPr lang="en-GB" dirty="0">
                        <a:effectLst/>
                      </a:endParaRPr>
                    </a:p>
                  </a:txBody>
                  <a:tcPr marL="50800" marR="50800" marT="25400" marB="25400" anchor="ctr"/>
                </a:tc>
                <a:tc>
                  <a:txBody>
                    <a:bodyPr/>
                    <a:lstStyle/>
                    <a:p>
                      <a:pPr marL="0" marR="0" lvl="0" indent="0" algn="r" defTabSz="914400" rtl="0" eaLnBrk="1" fontAlgn="ctr" latinLnBrk="0" hangingPunct="1">
                        <a:lnSpc>
                          <a:spcPct val="100000"/>
                        </a:lnSpc>
                        <a:spcBef>
                          <a:spcPts val="0"/>
                        </a:spcBef>
                        <a:spcAft>
                          <a:spcPts val="0"/>
                        </a:spcAft>
                        <a:buClrTx/>
                        <a:buSzTx/>
                        <a:buFontTx/>
                        <a:buNone/>
                        <a:tabLst/>
                        <a:defRPr/>
                      </a:pPr>
                      <a:r>
                        <a:rPr lang="en-GB" dirty="0" err="1">
                          <a:effectLst/>
                        </a:rPr>
                        <a:t>flipper_length_mm</a:t>
                      </a:r>
                      <a:endParaRPr lang="en-GB" dirty="0">
                        <a:effectLst/>
                      </a:endParaRPr>
                    </a:p>
                  </a:txBody>
                  <a:tcPr marL="50800" marR="50800" marT="25400" marB="2540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err="1">
                          <a:effectLst/>
                        </a:rPr>
                        <a:t>body_mass_g</a:t>
                      </a:r>
                      <a:endParaRPr lang="en-GB" dirty="0">
                        <a:effectLst/>
                      </a:endParaRPr>
                    </a:p>
                  </a:txBody>
                  <a:tcPr/>
                </a:tc>
                <a:extLst>
                  <a:ext uri="{0D108BD9-81ED-4DB2-BD59-A6C34878D82A}">
                    <a16:rowId xmlns:a16="http://schemas.microsoft.com/office/drawing/2014/main" val="3998915404"/>
                  </a:ext>
                </a:extLst>
              </a:tr>
              <a:tr h="370840">
                <a:tc>
                  <a:txBody>
                    <a:bodyPr/>
                    <a:lstStyle/>
                    <a:p>
                      <a:pPr algn="l" fontAlgn="ctr"/>
                      <a:r>
                        <a:rPr lang="en-GB" b="0" dirty="0">
                          <a:effectLst/>
                        </a:rPr>
                        <a:t>count</a:t>
                      </a:r>
                    </a:p>
                  </a:txBody>
                  <a:tcPr marL="50800" marR="50800" marT="25400" marB="25400" anchor="ctr"/>
                </a:tc>
                <a:tc>
                  <a:txBody>
                    <a:bodyPr/>
                    <a:lstStyle/>
                    <a:p>
                      <a:r>
                        <a:rPr lang="en-GB" dirty="0">
                          <a:effectLst/>
                        </a:rPr>
                        <a:t>333.000000</a:t>
                      </a:r>
                    </a:p>
                  </a:txBody>
                  <a:tcPr marL="50800" marR="50800" marT="25400" marB="25400" anchor="ctr"/>
                </a:tc>
                <a:tc>
                  <a:txBody>
                    <a:bodyPr/>
                    <a:lstStyle/>
                    <a:p>
                      <a:r>
                        <a:rPr lang="en-GB" dirty="0">
                          <a:effectLst/>
                        </a:rPr>
                        <a:t>333.000000</a:t>
                      </a:r>
                    </a:p>
                  </a:txBody>
                  <a:tcPr marL="50800" marR="50800" marT="25400" marB="25400" anchor="ctr"/>
                </a:tc>
                <a:tc>
                  <a:txBody>
                    <a:bodyPr/>
                    <a:lstStyle/>
                    <a:p>
                      <a:r>
                        <a:rPr lang="en-GB">
                          <a:effectLst/>
                        </a:rPr>
                        <a:t>333.000000</a:t>
                      </a:r>
                    </a:p>
                  </a:txBody>
                  <a:tcPr marL="50800" marR="50800" marT="25400" marB="25400" anchor="ctr"/>
                </a:tc>
                <a:tc>
                  <a:txBody>
                    <a:bodyPr/>
                    <a:lstStyle/>
                    <a:p>
                      <a:r>
                        <a:rPr lang="en-GB">
                          <a:effectLst/>
                        </a:rPr>
                        <a:t>333.000000</a:t>
                      </a:r>
                    </a:p>
                  </a:txBody>
                  <a:tcPr marL="50800" marR="50800" marT="25400" marB="25400" anchor="ctr"/>
                </a:tc>
                <a:extLst>
                  <a:ext uri="{0D108BD9-81ED-4DB2-BD59-A6C34878D82A}">
                    <a16:rowId xmlns:a16="http://schemas.microsoft.com/office/drawing/2014/main" val="380055771"/>
                  </a:ext>
                </a:extLst>
              </a:tr>
              <a:tr h="370840">
                <a:tc>
                  <a:txBody>
                    <a:bodyPr/>
                    <a:lstStyle/>
                    <a:p>
                      <a:pPr algn="l" fontAlgn="ctr"/>
                      <a:r>
                        <a:rPr lang="en-GB" b="0" dirty="0">
                          <a:effectLst/>
                        </a:rPr>
                        <a:t>mean</a:t>
                      </a:r>
                    </a:p>
                  </a:txBody>
                  <a:tcPr marL="50800" marR="50800" marT="25400" marB="25400" anchor="ctr"/>
                </a:tc>
                <a:tc>
                  <a:txBody>
                    <a:bodyPr/>
                    <a:lstStyle/>
                    <a:p>
                      <a:r>
                        <a:rPr lang="en-GB" dirty="0">
                          <a:effectLst/>
                        </a:rPr>
                        <a:t>43.992793</a:t>
                      </a:r>
                    </a:p>
                  </a:txBody>
                  <a:tcPr marL="50800" marR="50800" marT="25400" marB="25400" anchor="ctr"/>
                </a:tc>
                <a:tc>
                  <a:txBody>
                    <a:bodyPr/>
                    <a:lstStyle/>
                    <a:p>
                      <a:r>
                        <a:rPr lang="en-GB">
                          <a:effectLst/>
                        </a:rPr>
                        <a:t>17.164865</a:t>
                      </a:r>
                    </a:p>
                  </a:txBody>
                  <a:tcPr marL="50800" marR="50800" marT="25400" marB="25400" anchor="ctr"/>
                </a:tc>
                <a:tc>
                  <a:txBody>
                    <a:bodyPr/>
                    <a:lstStyle/>
                    <a:p>
                      <a:r>
                        <a:rPr lang="en-GB">
                          <a:effectLst/>
                        </a:rPr>
                        <a:t>200.966967</a:t>
                      </a:r>
                    </a:p>
                  </a:txBody>
                  <a:tcPr marL="50800" marR="50800" marT="25400" marB="25400" anchor="ctr"/>
                </a:tc>
                <a:tc>
                  <a:txBody>
                    <a:bodyPr/>
                    <a:lstStyle/>
                    <a:p>
                      <a:r>
                        <a:rPr lang="en-GB">
                          <a:effectLst/>
                        </a:rPr>
                        <a:t>4207.057057</a:t>
                      </a:r>
                    </a:p>
                  </a:txBody>
                  <a:tcPr marL="50800" marR="50800" marT="25400" marB="25400" anchor="ctr"/>
                </a:tc>
                <a:extLst>
                  <a:ext uri="{0D108BD9-81ED-4DB2-BD59-A6C34878D82A}">
                    <a16:rowId xmlns:a16="http://schemas.microsoft.com/office/drawing/2014/main" val="1097171115"/>
                  </a:ext>
                </a:extLst>
              </a:tr>
              <a:tr h="370840">
                <a:tc>
                  <a:txBody>
                    <a:bodyPr/>
                    <a:lstStyle/>
                    <a:p>
                      <a:pPr algn="l" fontAlgn="ctr"/>
                      <a:r>
                        <a:rPr lang="en-GB" b="0" dirty="0">
                          <a:effectLst/>
                        </a:rPr>
                        <a:t>std</a:t>
                      </a:r>
                    </a:p>
                  </a:txBody>
                  <a:tcPr marL="50800" marR="50800" marT="25400" marB="25400" anchor="ctr"/>
                </a:tc>
                <a:tc>
                  <a:txBody>
                    <a:bodyPr/>
                    <a:lstStyle/>
                    <a:p>
                      <a:r>
                        <a:rPr lang="en-GB" dirty="0">
                          <a:effectLst/>
                        </a:rPr>
                        <a:t>5.468668</a:t>
                      </a:r>
                    </a:p>
                  </a:txBody>
                  <a:tcPr marL="50800" marR="50800" marT="25400" marB="25400" anchor="ctr"/>
                </a:tc>
                <a:tc>
                  <a:txBody>
                    <a:bodyPr/>
                    <a:lstStyle/>
                    <a:p>
                      <a:r>
                        <a:rPr lang="en-GB" dirty="0">
                          <a:effectLst/>
                        </a:rPr>
                        <a:t>1.969235</a:t>
                      </a:r>
                    </a:p>
                  </a:txBody>
                  <a:tcPr marL="50800" marR="50800" marT="25400" marB="25400" anchor="ctr"/>
                </a:tc>
                <a:tc>
                  <a:txBody>
                    <a:bodyPr/>
                    <a:lstStyle/>
                    <a:p>
                      <a:r>
                        <a:rPr lang="en-GB">
                          <a:effectLst/>
                        </a:rPr>
                        <a:t>14.015765</a:t>
                      </a:r>
                    </a:p>
                  </a:txBody>
                  <a:tcPr marL="50800" marR="50800" marT="25400" marB="25400" anchor="ctr"/>
                </a:tc>
                <a:tc>
                  <a:txBody>
                    <a:bodyPr/>
                    <a:lstStyle/>
                    <a:p>
                      <a:r>
                        <a:rPr lang="en-GB" dirty="0">
                          <a:effectLst/>
                        </a:rPr>
                        <a:t>805.215802</a:t>
                      </a:r>
                    </a:p>
                  </a:txBody>
                  <a:tcPr marL="50800" marR="50800" marT="25400" marB="25400" anchor="ctr"/>
                </a:tc>
                <a:extLst>
                  <a:ext uri="{0D108BD9-81ED-4DB2-BD59-A6C34878D82A}">
                    <a16:rowId xmlns:a16="http://schemas.microsoft.com/office/drawing/2014/main" val="736642008"/>
                  </a:ext>
                </a:extLst>
              </a:tr>
              <a:tr h="370840">
                <a:tc>
                  <a:txBody>
                    <a:bodyPr/>
                    <a:lstStyle/>
                    <a:p>
                      <a:pPr algn="l" fontAlgn="ctr"/>
                      <a:r>
                        <a:rPr lang="en-GB" b="0" dirty="0">
                          <a:effectLst/>
                        </a:rPr>
                        <a:t>min</a:t>
                      </a:r>
                    </a:p>
                  </a:txBody>
                  <a:tcPr marL="50800" marR="50800" marT="25400" marB="25400" anchor="ctr"/>
                </a:tc>
                <a:tc>
                  <a:txBody>
                    <a:bodyPr/>
                    <a:lstStyle/>
                    <a:p>
                      <a:r>
                        <a:rPr lang="en-GB" dirty="0">
                          <a:effectLst/>
                        </a:rPr>
                        <a:t>32.100000</a:t>
                      </a:r>
                    </a:p>
                  </a:txBody>
                  <a:tcPr marL="50800" marR="50800" marT="25400" marB="25400" anchor="ctr"/>
                </a:tc>
                <a:tc>
                  <a:txBody>
                    <a:bodyPr/>
                    <a:lstStyle/>
                    <a:p>
                      <a:r>
                        <a:rPr lang="en-GB">
                          <a:effectLst/>
                        </a:rPr>
                        <a:t>13.100000</a:t>
                      </a:r>
                    </a:p>
                  </a:txBody>
                  <a:tcPr marL="50800" marR="50800" marT="25400" marB="25400" anchor="ctr"/>
                </a:tc>
                <a:tc>
                  <a:txBody>
                    <a:bodyPr/>
                    <a:lstStyle/>
                    <a:p>
                      <a:r>
                        <a:rPr lang="en-GB">
                          <a:effectLst/>
                        </a:rPr>
                        <a:t>172.000000</a:t>
                      </a:r>
                    </a:p>
                  </a:txBody>
                  <a:tcPr marL="50800" marR="50800" marT="25400" marB="25400" anchor="ctr"/>
                </a:tc>
                <a:tc>
                  <a:txBody>
                    <a:bodyPr/>
                    <a:lstStyle/>
                    <a:p>
                      <a:r>
                        <a:rPr lang="en-GB">
                          <a:effectLst/>
                        </a:rPr>
                        <a:t>2700.000000</a:t>
                      </a:r>
                    </a:p>
                  </a:txBody>
                  <a:tcPr marL="50800" marR="50800" marT="25400" marB="25400" anchor="ctr"/>
                </a:tc>
                <a:extLst>
                  <a:ext uri="{0D108BD9-81ED-4DB2-BD59-A6C34878D82A}">
                    <a16:rowId xmlns:a16="http://schemas.microsoft.com/office/drawing/2014/main" val="3920175774"/>
                  </a:ext>
                </a:extLst>
              </a:tr>
              <a:tr h="370840">
                <a:tc>
                  <a:txBody>
                    <a:bodyPr/>
                    <a:lstStyle/>
                    <a:p>
                      <a:pPr algn="l" fontAlgn="ctr"/>
                      <a:r>
                        <a:rPr lang="en-GB" b="0" dirty="0">
                          <a:effectLst/>
                        </a:rPr>
                        <a:t>25%</a:t>
                      </a:r>
                    </a:p>
                  </a:txBody>
                  <a:tcPr marL="50800" marR="50800" marT="25400" marB="25400" anchor="ctr"/>
                </a:tc>
                <a:tc>
                  <a:txBody>
                    <a:bodyPr/>
                    <a:lstStyle/>
                    <a:p>
                      <a:r>
                        <a:rPr lang="en-GB" dirty="0">
                          <a:effectLst/>
                        </a:rPr>
                        <a:t>39.500000</a:t>
                      </a:r>
                    </a:p>
                  </a:txBody>
                  <a:tcPr marL="50800" marR="50800" marT="25400" marB="25400" anchor="ctr"/>
                </a:tc>
                <a:tc>
                  <a:txBody>
                    <a:bodyPr/>
                    <a:lstStyle/>
                    <a:p>
                      <a:r>
                        <a:rPr lang="en-GB">
                          <a:effectLst/>
                        </a:rPr>
                        <a:t>15.600000</a:t>
                      </a:r>
                    </a:p>
                  </a:txBody>
                  <a:tcPr marL="50800" marR="50800" marT="25400" marB="25400" anchor="ctr"/>
                </a:tc>
                <a:tc>
                  <a:txBody>
                    <a:bodyPr/>
                    <a:lstStyle/>
                    <a:p>
                      <a:r>
                        <a:rPr lang="en-GB">
                          <a:effectLst/>
                        </a:rPr>
                        <a:t>190.000000</a:t>
                      </a:r>
                    </a:p>
                  </a:txBody>
                  <a:tcPr marL="50800" marR="50800" marT="25400" marB="25400" anchor="ctr"/>
                </a:tc>
                <a:tc>
                  <a:txBody>
                    <a:bodyPr/>
                    <a:lstStyle/>
                    <a:p>
                      <a:r>
                        <a:rPr lang="en-GB">
                          <a:effectLst/>
                        </a:rPr>
                        <a:t>3550.000000</a:t>
                      </a:r>
                    </a:p>
                  </a:txBody>
                  <a:tcPr marL="50800" marR="50800" marT="25400" marB="25400" anchor="ctr"/>
                </a:tc>
                <a:extLst>
                  <a:ext uri="{0D108BD9-81ED-4DB2-BD59-A6C34878D82A}">
                    <a16:rowId xmlns:a16="http://schemas.microsoft.com/office/drawing/2014/main" val="3525333061"/>
                  </a:ext>
                </a:extLst>
              </a:tr>
              <a:tr h="370840">
                <a:tc>
                  <a:txBody>
                    <a:bodyPr/>
                    <a:lstStyle/>
                    <a:p>
                      <a:pPr algn="l" fontAlgn="ctr"/>
                      <a:r>
                        <a:rPr lang="en-GB" b="0" dirty="0">
                          <a:effectLst/>
                        </a:rPr>
                        <a:t>50%</a:t>
                      </a:r>
                    </a:p>
                  </a:txBody>
                  <a:tcPr marL="50800" marR="50800" marT="25400" marB="25400" anchor="ctr"/>
                </a:tc>
                <a:tc>
                  <a:txBody>
                    <a:bodyPr/>
                    <a:lstStyle/>
                    <a:p>
                      <a:r>
                        <a:rPr lang="en-GB">
                          <a:effectLst/>
                        </a:rPr>
                        <a:t>44.500000</a:t>
                      </a:r>
                    </a:p>
                  </a:txBody>
                  <a:tcPr marL="50800" marR="50800" marT="25400" marB="25400" anchor="ctr"/>
                </a:tc>
                <a:tc>
                  <a:txBody>
                    <a:bodyPr/>
                    <a:lstStyle/>
                    <a:p>
                      <a:r>
                        <a:rPr lang="en-GB">
                          <a:effectLst/>
                        </a:rPr>
                        <a:t>17.300000</a:t>
                      </a:r>
                    </a:p>
                  </a:txBody>
                  <a:tcPr marL="50800" marR="50800" marT="25400" marB="25400" anchor="ctr"/>
                </a:tc>
                <a:tc>
                  <a:txBody>
                    <a:bodyPr/>
                    <a:lstStyle/>
                    <a:p>
                      <a:r>
                        <a:rPr lang="en-GB">
                          <a:effectLst/>
                        </a:rPr>
                        <a:t>197.000000</a:t>
                      </a:r>
                    </a:p>
                  </a:txBody>
                  <a:tcPr marL="50800" marR="50800" marT="25400" marB="25400" anchor="ctr"/>
                </a:tc>
                <a:tc>
                  <a:txBody>
                    <a:bodyPr/>
                    <a:lstStyle/>
                    <a:p>
                      <a:r>
                        <a:rPr lang="en-GB">
                          <a:effectLst/>
                        </a:rPr>
                        <a:t>4050.000000</a:t>
                      </a:r>
                    </a:p>
                  </a:txBody>
                  <a:tcPr marL="50800" marR="50800" marT="25400" marB="25400" anchor="ctr"/>
                </a:tc>
                <a:extLst>
                  <a:ext uri="{0D108BD9-81ED-4DB2-BD59-A6C34878D82A}">
                    <a16:rowId xmlns:a16="http://schemas.microsoft.com/office/drawing/2014/main" val="3583407060"/>
                  </a:ext>
                </a:extLst>
              </a:tr>
              <a:tr h="370840">
                <a:tc>
                  <a:txBody>
                    <a:bodyPr/>
                    <a:lstStyle/>
                    <a:p>
                      <a:pPr algn="l" fontAlgn="ctr"/>
                      <a:r>
                        <a:rPr lang="en-GB" b="0" dirty="0">
                          <a:effectLst/>
                        </a:rPr>
                        <a:t>75%</a:t>
                      </a:r>
                    </a:p>
                  </a:txBody>
                  <a:tcPr marL="50800" marR="50800" marT="25400" marB="25400" anchor="ctr"/>
                </a:tc>
                <a:tc>
                  <a:txBody>
                    <a:bodyPr/>
                    <a:lstStyle/>
                    <a:p>
                      <a:r>
                        <a:rPr lang="en-GB">
                          <a:effectLst/>
                        </a:rPr>
                        <a:t>48.600000</a:t>
                      </a:r>
                    </a:p>
                  </a:txBody>
                  <a:tcPr marL="50800" marR="50800" marT="25400" marB="25400" anchor="ctr"/>
                </a:tc>
                <a:tc>
                  <a:txBody>
                    <a:bodyPr/>
                    <a:lstStyle/>
                    <a:p>
                      <a:r>
                        <a:rPr lang="en-GB" dirty="0">
                          <a:effectLst/>
                        </a:rPr>
                        <a:t>18.700000</a:t>
                      </a:r>
                    </a:p>
                  </a:txBody>
                  <a:tcPr marL="50800" marR="50800" marT="25400" marB="25400" anchor="ctr"/>
                </a:tc>
                <a:tc>
                  <a:txBody>
                    <a:bodyPr/>
                    <a:lstStyle/>
                    <a:p>
                      <a:r>
                        <a:rPr lang="en-GB" dirty="0">
                          <a:effectLst/>
                        </a:rPr>
                        <a:t>213.000000</a:t>
                      </a:r>
                    </a:p>
                  </a:txBody>
                  <a:tcPr marL="50800" marR="50800" marT="25400" marB="25400" anchor="ctr"/>
                </a:tc>
                <a:tc>
                  <a:txBody>
                    <a:bodyPr/>
                    <a:lstStyle/>
                    <a:p>
                      <a:r>
                        <a:rPr lang="en-GB">
                          <a:effectLst/>
                        </a:rPr>
                        <a:t>4775.000000</a:t>
                      </a:r>
                    </a:p>
                  </a:txBody>
                  <a:tcPr marL="50800" marR="50800" marT="25400" marB="25400" anchor="ctr"/>
                </a:tc>
                <a:extLst>
                  <a:ext uri="{0D108BD9-81ED-4DB2-BD59-A6C34878D82A}">
                    <a16:rowId xmlns:a16="http://schemas.microsoft.com/office/drawing/2014/main" val="2900899225"/>
                  </a:ext>
                </a:extLst>
              </a:tr>
              <a:tr h="370840">
                <a:tc>
                  <a:txBody>
                    <a:bodyPr/>
                    <a:lstStyle/>
                    <a:p>
                      <a:pPr algn="l" fontAlgn="ctr"/>
                      <a:r>
                        <a:rPr lang="en-GB" b="0" dirty="0">
                          <a:effectLst/>
                        </a:rPr>
                        <a:t>max</a:t>
                      </a:r>
                    </a:p>
                  </a:txBody>
                  <a:tcPr marL="50800" marR="50800" marT="25400" marB="25400" anchor="ctr"/>
                </a:tc>
                <a:tc>
                  <a:txBody>
                    <a:bodyPr/>
                    <a:lstStyle/>
                    <a:p>
                      <a:r>
                        <a:rPr lang="en-GB" dirty="0">
                          <a:effectLst/>
                        </a:rPr>
                        <a:t>59.600000</a:t>
                      </a:r>
                    </a:p>
                  </a:txBody>
                  <a:tcPr marL="50800" marR="50800" marT="25400" marB="25400" anchor="ctr"/>
                </a:tc>
                <a:tc>
                  <a:txBody>
                    <a:bodyPr/>
                    <a:lstStyle/>
                    <a:p>
                      <a:r>
                        <a:rPr lang="en-GB" dirty="0">
                          <a:effectLst/>
                        </a:rPr>
                        <a:t>21.500000</a:t>
                      </a:r>
                    </a:p>
                  </a:txBody>
                  <a:tcPr marL="50800" marR="50800" marT="25400" marB="25400" anchor="ctr"/>
                </a:tc>
                <a:tc>
                  <a:txBody>
                    <a:bodyPr/>
                    <a:lstStyle/>
                    <a:p>
                      <a:r>
                        <a:rPr lang="en-GB" dirty="0">
                          <a:effectLst/>
                        </a:rPr>
                        <a:t>231.000000</a:t>
                      </a:r>
                    </a:p>
                  </a:txBody>
                  <a:tcPr marL="50800" marR="50800" marT="25400" marB="25400" anchor="ctr"/>
                </a:tc>
                <a:tc>
                  <a:txBody>
                    <a:bodyPr/>
                    <a:lstStyle/>
                    <a:p>
                      <a:r>
                        <a:rPr lang="en-GB" dirty="0">
                          <a:effectLst/>
                        </a:rPr>
                        <a:t>6300.000000</a:t>
                      </a:r>
                    </a:p>
                  </a:txBody>
                  <a:tcPr marL="50800" marR="50800" marT="25400" marB="25400" anchor="ctr"/>
                </a:tc>
                <a:extLst>
                  <a:ext uri="{0D108BD9-81ED-4DB2-BD59-A6C34878D82A}">
                    <a16:rowId xmlns:a16="http://schemas.microsoft.com/office/drawing/2014/main" val="4144308463"/>
                  </a:ext>
                </a:extLst>
              </a:tr>
            </a:tbl>
          </a:graphicData>
        </a:graphic>
      </p:graphicFrame>
      <p:sp>
        <p:nvSpPr>
          <p:cNvPr id="5" name="TextBox 4">
            <a:extLst>
              <a:ext uri="{FF2B5EF4-FFF2-40B4-BE49-F238E27FC236}">
                <a16:creationId xmlns:a16="http://schemas.microsoft.com/office/drawing/2014/main" id="{22267D02-5426-736F-4225-F15603D1808B}"/>
              </a:ext>
            </a:extLst>
          </p:cNvPr>
          <p:cNvSpPr txBox="1"/>
          <p:nvPr/>
        </p:nvSpPr>
        <p:spPr>
          <a:xfrm>
            <a:off x="1099596" y="1425705"/>
            <a:ext cx="1551007" cy="400110"/>
          </a:xfrm>
          <a:prstGeom prst="rect">
            <a:avLst/>
          </a:prstGeom>
          <a:noFill/>
        </p:spPr>
        <p:txBody>
          <a:bodyPr wrap="square" rtlCol="0">
            <a:spAutoFit/>
          </a:bodyPr>
          <a:lstStyle/>
          <a:p>
            <a:r>
              <a:rPr lang="en-GB" sz="2000" dirty="0" err="1"/>
              <a:t>df.describe</a:t>
            </a:r>
            <a:r>
              <a:rPr lang="en-GB" sz="2000" dirty="0"/>
              <a:t>()</a:t>
            </a:r>
          </a:p>
        </p:txBody>
      </p:sp>
      <p:sp>
        <p:nvSpPr>
          <p:cNvPr id="2" name="TextBox 1">
            <a:extLst>
              <a:ext uri="{FF2B5EF4-FFF2-40B4-BE49-F238E27FC236}">
                <a16:creationId xmlns:a16="http://schemas.microsoft.com/office/drawing/2014/main" id="{FED75681-099F-B076-975C-7BD17898A29E}"/>
              </a:ext>
            </a:extLst>
          </p:cNvPr>
          <p:cNvSpPr txBox="1"/>
          <p:nvPr/>
        </p:nvSpPr>
        <p:spPr>
          <a:xfrm>
            <a:off x="4299030" y="586367"/>
            <a:ext cx="3593940" cy="461665"/>
          </a:xfrm>
          <a:prstGeom prst="rect">
            <a:avLst/>
          </a:prstGeom>
          <a:noFill/>
        </p:spPr>
        <p:txBody>
          <a:bodyPr wrap="square" rtlCol="0">
            <a:spAutoFit/>
          </a:bodyPr>
          <a:lstStyle/>
          <a:p>
            <a:r>
              <a:rPr lang="en-GB" sz="2400" dirty="0"/>
              <a:t>Description of the dataset</a:t>
            </a:r>
          </a:p>
        </p:txBody>
      </p:sp>
    </p:spTree>
    <p:extLst>
      <p:ext uri="{BB962C8B-B14F-4D97-AF65-F5344CB8AC3E}">
        <p14:creationId xmlns:p14="http://schemas.microsoft.com/office/powerpoint/2010/main" val="2706104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8959E4-C7D0-F669-8B96-17F53D654044}"/>
              </a:ext>
            </a:extLst>
          </p:cNvPr>
          <p:cNvPicPr>
            <a:picLocks noChangeAspect="1"/>
          </p:cNvPicPr>
          <p:nvPr/>
        </p:nvPicPr>
        <p:blipFill>
          <a:blip r:embed="rId2"/>
          <a:stretch>
            <a:fillRect/>
          </a:stretch>
        </p:blipFill>
        <p:spPr>
          <a:xfrm>
            <a:off x="606467" y="1687191"/>
            <a:ext cx="3575251" cy="2887703"/>
          </a:xfrm>
          <a:prstGeom prst="rect">
            <a:avLst/>
          </a:prstGeom>
        </p:spPr>
      </p:pic>
      <p:sp>
        <p:nvSpPr>
          <p:cNvPr id="4" name="TextBox 3">
            <a:extLst>
              <a:ext uri="{FF2B5EF4-FFF2-40B4-BE49-F238E27FC236}">
                <a16:creationId xmlns:a16="http://schemas.microsoft.com/office/drawing/2014/main" id="{E2B4B047-4D26-8322-5DAE-9ECD77C5A37F}"/>
              </a:ext>
            </a:extLst>
          </p:cNvPr>
          <p:cNvSpPr txBox="1"/>
          <p:nvPr/>
        </p:nvSpPr>
        <p:spPr>
          <a:xfrm>
            <a:off x="606467" y="4745621"/>
            <a:ext cx="2053179" cy="400110"/>
          </a:xfrm>
          <a:prstGeom prst="rect">
            <a:avLst/>
          </a:prstGeom>
          <a:noFill/>
        </p:spPr>
        <p:txBody>
          <a:bodyPr wrap="square" rtlCol="0">
            <a:spAutoFit/>
          </a:bodyPr>
          <a:lstStyle/>
          <a:p>
            <a:r>
              <a:rPr lang="en-GB" sz="2000" dirty="0"/>
              <a:t>Flipper length</a:t>
            </a:r>
          </a:p>
        </p:txBody>
      </p:sp>
      <p:pic>
        <p:nvPicPr>
          <p:cNvPr id="6" name="Picture 5">
            <a:extLst>
              <a:ext uri="{FF2B5EF4-FFF2-40B4-BE49-F238E27FC236}">
                <a16:creationId xmlns:a16="http://schemas.microsoft.com/office/drawing/2014/main" id="{9019277E-8FA1-9218-9A2A-A265CC350257}"/>
              </a:ext>
            </a:extLst>
          </p:cNvPr>
          <p:cNvPicPr>
            <a:picLocks noChangeAspect="1"/>
          </p:cNvPicPr>
          <p:nvPr/>
        </p:nvPicPr>
        <p:blipFill>
          <a:blip r:embed="rId3"/>
          <a:stretch>
            <a:fillRect/>
          </a:stretch>
        </p:blipFill>
        <p:spPr>
          <a:xfrm>
            <a:off x="8189094" y="1687191"/>
            <a:ext cx="3575251" cy="2887703"/>
          </a:xfrm>
          <a:prstGeom prst="rect">
            <a:avLst/>
          </a:prstGeom>
        </p:spPr>
      </p:pic>
      <p:sp>
        <p:nvSpPr>
          <p:cNvPr id="7" name="TextBox 6">
            <a:extLst>
              <a:ext uri="{FF2B5EF4-FFF2-40B4-BE49-F238E27FC236}">
                <a16:creationId xmlns:a16="http://schemas.microsoft.com/office/drawing/2014/main" id="{636B81F1-4EA0-78E6-DD94-F93B095A3208}"/>
              </a:ext>
            </a:extLst>
          </p:cNvPr>
          <p:cNvSpPr txBox="1"/>
          <p:nvPr/>
        </p:nvSpPr>
        <p:spPr>
          <a:xfrm>
            <a:off x="8189094" y="4745621"/>
            <a:ext cx="1808907" cy="400110"/>
          </a:xfrm>
          <a:prstGeom prst="rect">
            <a:avLst/>
          </a:prstGeom>
          <a:noFill/>
        </p:spPr>
        <p:txBody>
          <a:bodyPr wrap="square" rtlCol="0">
            <a:spAutoFit/>
          </a:bodyPr>
          <a:lstStyle/>
          <a:p>
            <a:r>
              <a:rPr lang="en-GB" sz="2000" dirty="0"/>
              <a:t>Culmen depth</a:t>
            </a:r>
          </a:p>
        </p:txBody>
      </p:sp>
      <p:pic>
        <p:nvPicPr>
          <p:cNvPr id="9" name="Picture 8">
            <a:extLst>
              <a:ext uri="{FF2B5EF4-FFF2-40B4-BE49-F238E27FC236}">
                <a16:creationId xmlns:a16="http://schemas.microsoft.com/office/drawing/2014/main" id="{A5F3686A-01DB-E424-FB01-96D10B9EEAB3}"/>
              </a:ext>
            </a:extLst>
          </p:cNvPr>
          <p:cNvPicPr>
            <a:picLocks noChangeAspect="1"/>
          </p:cNvPicPr>
          <p:nvPr/>
        </p:nvPicPr>
        <p:blipFill>
          <a:blip r:embed="rId4"/>
          <a:stretch>
            <a:fillRect/>
          </a:stretch>
        </p:blipFill>
        <p:spPr>
          <a:xfrm>
            <a:off x="4386206" y="1687190"/>
            <a:ext cx="3575251" cy="2893681"/>
          </a:xfrm>
          <a:prstGeom prst="rect">
            <a:avLst/>
          </a:prstGeom>
        </p:spPr>
      </p:pic>
      <p:sp>
        <p:nvSpPr>
          <p:cNvPr id="10" name="TextBox 9">
            <a:extLst>
              <a:ext uri="{FF2B5EF4-FFF2-40B4-BE49-F238E27FC236}">
                <a16:creationId xmlns:a16="http://schemas.microsoft.com/office/drawing/2014/main" id="{E4A30A5B-9F55-F2D8-6D13-FD15D44C12AB}"/>
              </a:ext>
            </a:extLst>
          </p:cNvPr>
          <p:cNvSpPr txBox="1"/>
          <p:nvPr/>
        </p:nvSpPr>
        <p:spPr>
          <a:xfrm>
            <a:off x="4386206" y="4745621"/>
            <a:ext cx="1968295" cy="400110"/>
          </a:xfrm>
          <a:prstGeom prst="rect">
            <a:avLst/>
          </a:prstGeom>
          <a:noFill/>
        </p:spPr>
        <p:txBody>
          <a:bodyPr wrap="square" rtlCol="0">
            <a:spAutoFit/>
          </a:bodyPr>
          <a:lstStyle/>
          <a:p>
            <a:r>
              <a:rPr lang="en-GB" sz="2000" dirty="0"/>
              <a:t>Culmen length</a:t>
            </a:r>
          </a:p>
        </p:txBody>
      </p:sp>
      <p:sp>
        <p:nvSpPr>
          <p:cNvPr id="2" name="TextBox 1">
            <a:extLst>
              <a:ext uri="{FF2B5EF4-FFF2-40B4-BE49-F238E27FC236}">
                <a16:creationId xmlns:a16="http://schemas.microsoft.com/office/drawing/2014/main" id="{A0B5417B-D2C5-D49C-687E-52DAB127E617}"/>
              </a:ext>
            </a:extLst>
          </p:cNvPr>
          <p:cNvSpPr txBox="1"/>
          <p:nvPr/>
        </p:nvSpPr>
        <p:spPr>
          <a:xfrm>
            <a:off x="3883306" y="517183"/>
            <a:ext cx="4305788" cy="461665"/>
          </a:xfrm>
          <a:prstGeom prst="rect">
            <a:avLst/>
          </a:prstGeom>
          <a:noFill/>
        </p:spPr>
        <p:txBody>
          <a:bodyPr wrap="square" rtlCol="0">
            <a:spAutoFit/>
          </a:bodyPr>
          <a:lstStyle/>
          <a:p>
            <a:r>
              <a:rPr lang="en-GB" sz="2400" dirty="0"/>
              <a:t>Penguin flipper and culmen sizes</a:t>
            </a:r>
          </a:p>
        </p:txBody>
      </p:sp>
    </p:spTree>
    <p:extLst>
      <p:ext uri="{BB962C8B-B14F-4D97-AF65-F5344CB8AC3E}">
        <p14:creationId xmlns:p14="http://schemas.microsoft.com/office/powerpoint/2010/main" val="1910658237"/>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Depth</Template>
  <TotalTime>0</TotalTime>
  <Words>852</Words>
  <Application>Microsoft Office PowerPoint</Application>
  <PresentationFormat>Widescreen</PresentationFormat>
  <Paragraphs>211</Paragraphs>
  <Slides>13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Consolas</vt:lpstr>
      <vt:lpstr>Corbel</vt:lpstr>
      <vt:lpstr>Muli</vt:lpstr>
      <vt:lpstr>Depth</vt:lpstr>
      <vt:lpstr>PENGUIN SIZES DATASET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Penguins dataset analysis</dc:title>
  <dc:creator>Julie Dearden</dc:creator>
  <cp:lastModifiedBy>Julie Dearden</cp:lastModifiedBy>
  <cp:revision>15</cp:revision>
  <dcterms:created xsi:type="dcterms:W3CDTF">2024-02-12T10:55:00Z</dcterms:created>
  <dcterms:modified xsi:type="dcterms:W3CDTF">2024-02-29T15:22:23Z</dcterms:modified>
</cp:coreProperties>
</file>

<file path=docProps/thumbnail.jpeg>
</file>